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08" r:id="rId5"/>
  </p:sldMasterIdLst>
  <p:notesMasterIdLst>
    <p:notesMasterId r:id="rId18"/>
  </p:notesMasterIdLst>
  <p:handoutMasterIdLst>
    <p:handoutMasterId r:id="rId19"/>
  </p:handoutMasterIdLst>
  <p:sldIdLst>
    <p:sldId id="1600" r:id="rId6"/>
    <p:sldId id="1684" r:id="rId7"/>
    <p:sldId id="1694" r:id="rId8"/>
    <p:sldId id="1691" r:id="rId9"/>
    <p:sldId id="1695" r:id="rId10"/>
    <p:sldId id="1685" r:id="rId11"/>
    <p:sldId id="1696" r:id="rId12"/>
    <p:sldId id="1697" r:id="rId13"/>
    <p:sldId id="1698" r:id="rId14"/>
    <p:sldId id="1699" r:id="rId15"/>
    <p:sldId id="1692" r:id="rId16"/>
    <p:sldId id="1693"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1A1B20"/>
    <a:srgbClr val="000000"/>
    <a:srgbClr val="0078D4"/>
    <a:srgbClr val="EBEBEB"/>
    <a:srgbClr val="F8F9FA"/>
    <a:srgbClr val="FFFFFF"/>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70" autoAdjust="0"/>
    <p:restoredTop sz="85241" autoAdjust="0"/>
  </p:normalViewPr>
  <p:slideViewPr>
    <p:cSldViewPr snapToGrid="0">
      <p:cViewPr>
        <p:scale>
          <a:sx n="83" d="100"/>
          <a:sy n="83" d="100"/>
        </p:scale>
        <p:origin x="1280" y="3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12/15/20 2:09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12/15/20 2:09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docs.microsoft.com/en-us/azure/devops/pipelines/process/environments?view=azure-devops#deployment-histo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this module on Closing the Feedback Loop, where we talk about instrumentation of your Application with Application Insights and the release process and how to add checks and approvals to this</a:t>
            </a:r>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One final thing to note is that we have the ability to add Checks and Approvals to an environment.</a:t>
            </a:r>
          </a:p>
          <a:p>
            <a:endParaRPr lang="en-US" b="0" dirty="0" smtClean="0"/>
          </a:p>
          <a:p>
            <a:r>
              <a:rPr lang="en-US" b="0" dirty="0" smtClean="0"/>
              <a:t>On each environment we can set either a manual approval, so you can comply with your organization’s compliance frameworks that state that deployments need to be approved by e.g. a release manager, or some other role you have in the organization. You can either assign the approval to a group of people and you can enforce the person approving the changes coming in is not the same person as the person that made the change to the software.</a:t>
            </a:r>
          </a:p>
          <a:p>
            <a:endParaRPr lang="en-US" b="0" dirty="0" smtClean="0"/>
          </a:p>
          <a:p>
            <a:r>
              <a:rPr lang="en-US" b="0" dirty="0" smtClean="0"/>
              <a:t>You can also automate these checks by using automation.</a:t>
            </a:r>
          </a:p>
          <a:p>
            <a:r>
              <a:rPr lang="en-US" b="0" dirty="0" smtClean="0"/>
              <a:t>There is support for a set of automated checks.</a:t>
            </a:r>
          </a:p>
          <a:p>
            <a:r>
              <a:rPr lang="en-US" b="0" dirty="0" smtClean="0"/>
              <a:t>This can be a check if alerts have been tripped by your deployments in Azure Monitor, for example.</a:t>
            </a:r>
          </a:p>
          <a:p>
            <a:r>
              <a:rPr lang="en-US" b="0" dirty="0" smtClean="0"/>
              <a:t>Or you can invoke an Azure function that can do any checks you see fit for your approval.</a:t>
            </a:r>
          </a:p>
          <a:p>
            <a:r>
              <a:rPr lang="en-US" b="0" dirty="0" smtClean="0"/>
              <a:t>You also have the option to invoke a Rest API or demand a specific template is used for the deployment.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422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p>
          <a:p>
            <a:endParaRPr lang="en-US" dirty="0"/>
          </a:p>
          <a:p>
            <a:r>
              <a:rPr lang="en-US" dirty="0"/>
              <a:t>In this module, we talked about infrastructure as code, what it is and what its principles are. After that, we covered some Azure fundamentals where you learned about resources, resource groups, and subscriptions, and IaaS, PaaS, and SaaS. </a:t>
            </a:r>
          </a:p>
          <a:p>
            <a:endParaRPr lang="en-US" dirty="0"/>
          </a:p>
          <a:p>
            <a:r>
              <a:rPr lang="en-US" dirty="0"/>
              <a:t>Finally, we covered some general aspects of Azure Web Apps.</a:t>
            </a:r>
          </a:p>
          <a:p>
            <a:endParaRPr lang="en-US" dirty="0"/>
          </a:p>
          <a:p>
            <a:r>
              <a:rPr lang="en-US" dirty="0"/>
              <a:t>This concludes the module on Moving to the Cloud.</a:t>
            </a: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8589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33871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57510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When you are working on an application, you want to know how your application is doing. </a:t>
            </a:r>
          </a:p>
          <a:p>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Users are making requests to your web application, but if any failures occur, we want to know about them before they start to warn us. Besides that, we want to give our users an optimal experience, we want to know what features they use and how, and we need to find any performance related issues that are slowing down our application.</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To monitor a web application in Azure, you can use Application Insights. Application Insights is part of Azure Monitor, and provides an Application Performance Management service. It uses the data platform from Azure Monitor to give insights into our web application operations and usage, and helps us diagnose errors. It is designed to help us improve your applications performance and usability.</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When we start using it, we will first need an Application Insights resource in our Azure subscription. This is the place where our data will be displayed. Once the resource is created, we will see that it has an instrumentation key. The instrumentation key is a unique GUID that we can use to connect our application to Application Insights.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We need to add the instrumentation key to our web application, to let it know where it has to send its telemetry to.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This can be done at runtime by configuring it in the web application settings. It is also possible to build the Application Insights SDK into our application's code. This last method is more flexible, since it allows us to add custom telemetry as well.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Once we have instrumented the application, it starts sending telemetry to Application Insights. We then can start monitoring our application.</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74877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Once the application is set up to send its telemetry, we can start monitoring the usage and behavior of the app. Application Insights has a lot of features, that we won't all discuss. To highlight a few of them, these are the type of the questions we want to know about our running application: </a:t>
            </a:r>
          </a:p>
          <a:p>
            <a:r>
              <a:rPr lang="en-US" sz="900" kern="1200" dirty="0" smtClean="0">
                <a:solidFill>
                  <a:schemeClr val="tx1"/>
                </a:solidFill>
                <a:effectLst/>
                <a:latin typeface="Segoe UI Light" pitchFamily="34" charset="0"/>
                <a:ea typeface="+mn-ea"/>
                <a:cs typeface="+mn-cs"/>
              </a:rPr>
              <a:t>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Is our application available for our users?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How is the performance?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Are there any failures?</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These are all questions we can answer with Application Insights.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Availability can be measured with availability tests. When creating an availability test, Application Insights will a send web request to our application at regular intervals from different regions around the world. If your website is not responding, it can send an alert.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We also want information about the performance of our application. For that we can use the performance panel in Application Insights. It shows the count and duration of each operation within the  application. This makes it easier to identify which operations have a relatively high duration and therefor have an impact on our users.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Then we strive for a certain quality. We can check for failures in the Failure panel. This view shows the failure rate trend for the requests, how many of them are failing, most common exceptions types, and more.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To give a nice visual overview, we can create dashboards. This gives us the possibility to put together different charts and views to get a complete overview of our application health and performance. </a:t>
            </a:r>
          </a:p>
          <a:p>
            <a:pPr marL="228600" indent="-228600">
              <a:buFont typeface="+mj-lt"/>
              <a:buAutoNum type="arabicPeriod"/>
            </a:pP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Be aware that all the data we see on these dashboards is historical data. There is always some time between the actual event and the moment you see it on appearing on dashboard. That is because the data ingestion process, that happens after the application sends its data, can take a few minutes.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0647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0094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smtClean="0">
                <a:solidFill>
                  <a:srgbClr val="FFFFFF"/>
                </a:solidFill>
                <a:effectLst/>
                <a:latin typeface="WOFF Maersk Text-Light"/>
              </a:rPr>
              <a:t>Let’s start with defining what an Azure DevOps pipeline is.</a:t>
            </a:r>
          </a:p>
          <a:p>
            <a:pPr algn="l">
              <a:buFont typeface="Arial" panose="020B0604020202020204" pitchFamily="34" charset="0"/>
              <a:buChar char="•"/>
            </a:pPr>
            <a:endParaRPr lang="en-US" b="0" i="0" dirty="0" smtClean="0">
              <a:solidFill>
                <a:srgbClr val="FFFFFF"/>
              </a:solidFill>
              <a:effectLst/>
              <a:latin typeface="WOFF Maersk Text-Light"/>
            </a:endParaRPr>
          </a:p>
          <a:p>
            <a:pPr algn="l">
              <a:buFont typeface="Arial" panose="020B0604020202020204" pitchFamily="34" charset="0"/>
              <a:buNone/>
            </a:pPr>
            <a:r>
              <a:rPr lang="en-US" b="0" i="0" dirty="0" smtClean="0">
                <a:solidFill>
                  <a:srgbClr val="FFFFFF"/>
                </a:solidFill>
                <a:effectLst/>
                <a:latin typeface="WOFF Maersk Text-Light"/>
              </a:rPr>
              <a:t>A pipeline is an automation engine that is built to support us in the automation of building and deploying software.</a:t>
            </a:r>
          </a:p>
          <a:p>
            <a:pPr algn="l">
              <a:buFont typeface="Arial" panose="020B0604020202020204" pitchFamily="34" charset="0"/>
              <a:buNone/>
            </a:pPr>
            <a:r>
              <a:rPr lang="en-US" b="0" i="0" dirty="0" smtClean="0">
                <a:solidFill>
                  <a:srgbClr val="FFFFFF"/>
                </a:solidFill>
                <a:effectLst/>
                <a:latin typeface="WOFF Maersk Text-Light"/>
              </a:rPr>
              <a:t>This is better known these days as Continuous Integration (the build) and continuous delivery (the deployment) of software.</a:t>
            </a:r>
          </a:p>
          <a:p>
            <a:pPr algn="l">
              <a:buFont typeface="Arial" panose="020B0604020202020204" pitchFamily="34" charset="0"/>
              <a:buNone/>
            </a:pPr>
            <a:endParaRPr lang="en-US" b="0" i="0" dirty="0" smtClean="0">
              <a:solidFill>
                <a:srgbClr val="FFFFFF"/>
              </a:solidFill>
              <a:effectLst/>
              <a:latin typeface="WOFF Maersk Text-Light"/>
            </a:endParaRPr>
          </a:p>
          <a:p>
            <a:r>
              <a:rPr lang="en-US" dirty="0" smtClean="0"/>
              <a:t>The automation engine uses the following concepts to orchestrate the work it has to do:</a:t>
            </a:r>
          </a:p>
          <a:p>
            <a:r>
              <a:rPr lang="en-US" dirty="0" smtClean="0"/>
              <a:t>The automation starts by a trigger. A trigger can for example be the fact that a change is committed in source control or a pull request is made.</a:t>
            </a:r>
          </a:p>
          <a:p>
            <a:endParaRPr lang="en-US" dirty="0" smtClean="0"/>
          </a:p>
          <a:p>
            <a:r>
              <a:rPr lang="en-US" dirty="0" smtClean="0"/>
              <a:t>The automation is a composition of stages, jobs and steps.</a:t>
            </a:r>
          </a:p>
          <a:p>
            <a:r>
              <a:rPr lang="en-US" dirty="0" smtClean="0"/>
              <a:t>At the top level, we define the stages of the automation. A stage is the top-level coordination of what we are automating. </a:t>
            </a:r>
          </a:p>
          <a:p>
            <a:r>
              <a:rPr lang="en-US" dirty="0" smtClean="0"/>
              <a:t>An example of a stage is build, test, deploy. This then defines we are building the software, we are testing the software, we are deploying the software, etc. </a:t>
            </a:r>
            <a:br>
              <a:rPr lang="en-US" dirty="0" smtClean="0"/>
            </a:br>
            <a:r>
              <a:rPr lang="en-US" dirty="0" smtClean="0"/>
              <a:t>You can define any stage with any name. it designates the purpose of what we are trying to achieve with the automation.</a:t>
            </a:r>
          </a:p>
          <a:p>
            <a:endParaRPr lang="en-US" dirty="0" smtClean="0"/>
          </a:p>
          <a:p>
            <a:r>
              <a:rPr lang="en-US" dirty="0" smtClean="0"/>
              <a:t>Each stage has one or more jobs it needs to complete to fulfill what the stage tries to accomplish.</a:t>
            </a:r>
          </a:p>
          <a:p>
            <a:endParaRPr lang="en-US" dirty="0" smtClean="0"/>
          </a:p>
          <a:p>
            <a:r>
              <a:rPr lang="en-US" dirty="0" smtClean="0"/>
              <a:t>Jobs are the unit of work that can be scheduled on an Agent. An Agent is a process that runs on a machine and listens to incoming requests to run a job.</a:t>
            </a:r>
          </a:p>
          <a:p>
            <a:r>
              <a:rPr lang="en-US" dirty="0" smtClean="0"/>
              <a:t>An agent can run on any type of operating system and you can have one or more jobs running in parallel on different agents.</a:t>
            </a:r>
          </a:p>
          <a:p>
            <a:endParaRPr lang="en-US" dirty="0" smtClean="0"/>
          </a:p>
          <a:p>
            <a:r>
              <a:rPr lang="en-US" dirty="0" smtClean="0"/>
              <a:t>A job contains one or more steps it needs to execute. The step is the real work that is done. This is e.g. retrieving artifacts from a version control system, the compilation of the source code creating a distributable package. </a:t>
            </a:r>
          </a:p>
          <a:p>
            <a:endParaRPr lang="en-US" dirty="0" smtClean="0"/>
          </a:p>
          <a:p>
            <a:r>
              <a:rPr lang="en-US" dirty="0" smtClean="0"/>
              <a:t>The definition of how the automation workflow is composed, is defined in a pipeline definition.</a:t>
            </a:r>
          </a:p>
          <a:p>
            <a:r>
              <a:rPr lang="en-US" dirty="0" smtClean="0"/>
              <a:t>The pipeline definition is stored in a YAML file, which is kept in source control.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9946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create multiple stages. Each stage uses jobs, jobs run on agents and a job contains steps. Each step is responsible for doing some form of automation.</a:t>
            </a:r>
          </a:p>
          <a:p>
            <a:endParaRPr lang="en-US" dirty="0" smtClean="0"/>
          </a:p>
          <a:p>
            <a:r>
              <a:rPr lang="en-US" dirty="0" smtClean="0"/>
              <a:t>After we have completed the continuous integration stage of the pipeline, we can add any other stage we feel we need to build the confidence to finally go to the final stage which is the deployment a reveal of the new software in production.</a:t>
            </a:r>
          </a:p>
          <a:p>
            <a:endParaRPr lang="en-US" dirty="0" smtClean="0"/>
          </a:p>
          <a:p>
            <a:r>
              <a:rPr lang="en-US" dirty="0" smtClean="0"/>
              <a:t>It is a best practice to split up a pipeline into at least two stages. One is the previous discusses continuous integration stage the second is the release stage.</a:t>
            </a:r>
          </a:p>
          <a:p>
            <a:endParaRPr lang="en-US" dirty="0" smtClean="0"/>
          </a:p>
          <a:p>
            <a:r>
              <a:rPr lang="en-US" dirty="0" smtClean="0"/>
              <a:t>Often, we split this into multiple release stages, because we often first want to gain additional confidence we can run the software in production without causing problems to our end users. For example, we create a stage where we first deploy to a test environment, run a set of tests and then move to e.g. production.</a:t>
            </a:r>
          </a:p>
          <a:p>
            <a:endParaRPr lang="en-US" dirty="0" smtClean="0"/>
          </a:p>
          <a:p>
            <a:r>
              <a:rPr lang="en-US" dirty="0" smtClean="0"/>
              <a:t>The first step we need to take when we start a new stage </a:t>
            </a:r>
            <a:r>
              <a:rPr lang="en-US" dirty="0" err="1" smtClean="0"/>
              <a:t>isto</a:t>
            </a:r>
            <a:r>
              <a:rPr lang="en-US" dirty="0" smtClean="0"/>
              <a:t> pick up the artifacts created in the CI stage. This can be the set of application binaries, your infrastructure definition as code and your configuration as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1316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pipeline, we specify the use of a job. Azure DevOps also has a special type of job called a Deployment Job.</a:t>
            </a:r>
          </a:p>
          <a:p>
            <a:endParaRPr lang="en-US" dirty="0" smtClean="0"/>
          </a:p>
          <a:p>
            <a:r>
              <a:rPr lang="en-US" dirty="0" smtClean="0"/>
              <a:t>A deployment job provides us some additional capabilities. For example:</a:t>
            </a:r>
          </a:p>
          <a:p>
            <a:r>
              <a:rPr lang="en-US" dirty="0" smtClean="0"/>
              <a:t>It keeps track of the </a:t>
            </a:r>
            <a:r>
              <a:rPr lang="en-US" b="1" dirty="0" smtClean="0"/>
              <a:t>deployment history</a:t>
            </a:r>
            <a:r>
              <a:rPr lang="en-US" dirty="0" smtClean="0"/>
              <a:t> and gives us the ability to drill down into the details of the changes between different deployments.</a:t>
            </a:r>
          </a:p>
          <a:p>
            <a:r>
              <a:rPr lang="en-US" dirty="0" smtClean="0"/>
              <a:t>It also provides the notion of a </a:t>
            </a:r>
            <a:r>
              <a:rPr lang="en-US" b="1" dirty="0" smtClean="0"/>
              <a:t>deployment strategy</a:t>
            </a:r>
            <a:r>
              <a:rPr lang="en-US" dirty="0" smtClean="0"/>
              <a:t>.</a:t>
            </a:r>
          </a:p>
          <a:p>
            <a:r>
              <a:rPr lang="en-US" dirty="0" smtClean="0"/>
              <a:t>It defines a set of steps you should go through as a best practice and provides even so-called lifecycle hooks to these steps.</a:t>
            </a:r>
          </a:p>
          <a:p>
            <a:r>
              <a:rPr lang="en-US" dirty="0" smtClean="0"/>
              <a:t>Each of the lifecycle hooks resolves into an agent job or a server job</a:t>
            </a:r>
          </a:p>
          <a:p>
            <a:endParaRPr lang="en-US" dirty="0" smtClean="0"/>
          </a:p>
          <a:p>
            <a:r>
              <a:rPr lang="en-US" dirty="0" smtClean="0"/>
              <a:t>There are a few standard strategies that can be applied.</a:t>
            </a:r>
          </a:p>
          <a:p>
            <a:r>
              <a:rPr lang="en-US" dirty="0" smtClean="0"/>
              <a:t>We have the </a:t>
            </a:r>
            <a:r>
              <a:rPr lang="en-US" dirty="0" err="1" smtClean="0"/>
              <a:t>RunOnce</a:t>
            </a:r>
            <a:r>
              <a:rPr lang="en-US" dirty="0" smtClean="0"/>
              <a:t>, Rolling and Canary strategy that we can apply. This determines which of the lifecycle hooks get called and in what sequence.</a:t>
            </a:r>
          </a:p>
          <a:p>
            <a:r>
              <a:rPr lang="en-US" dirty="0" smtClean="0"/>
              <a:t>For example, when we use Canary, we will get a call into the Enable Initialization step once and then for each increment we specify there will be a call to the deploy, route traffic, post route traffic etc.</a:t>
            </a:r>
          </a:p>
          <a:p>
            <a:r>
              <a:rPr lang="en-US" dirty="0" smtClean="0"/>
              <a:t>Then, when we detect a failure in one of the increments, we execute the failure path and roll back to the previous version.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95705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DevOps provides us with a concept called “</a:t>
            </a:r>
            <a:r>
              <a:rPr lang="en-US" b="0" dirty="0" smtClean="0"/>
              <a:t>environments.”</a:t>
            </a:r>
          </a:p>
          <a:p>
            <a:endParaRPr lang="en-US" dirty="0" smtClean="0"/>
          </a:p>
          <a:p>
            <a:r>
              <a:rPr lang="en-US" sz="900" b="0" i="0" kern="1200" dirty="0" smtClean="0">
                <a:solidFill>
                  <a:schemeClr val="tx1"/>
                </a:solidFill>
                <a:effectLst/>
                <a:latin typeface="Segoe UI Light" pitchFamily="34" charset="0"/>
                <a:ea typeface="+mn-ea"/>
                <a:cs typeface="+mn-cs"/>
              </a:rPr>
              <a:t>An environment is a collection of resources that can be </a:t>
            </a:r>
            <a:r>
              <a:rPr lang="en-US" sz="900" b="1" i="0" kern="1200" dirty="0" smtClean="0">
                <a:solidFill>
                  <a:schemeClr val="tx1"/>
                </a:solidFill>
                <a:effectLst/>
                <a:latin typeface="Segoe UI Light" pitchFamily="34" charset="0"/>
                <a:ea typeface="+mn-ea"/>
                <a:cs typeface="+mn-cs"/>
              </a:rPr>
              <a:t>targeted by deployments </a:t>
            </a:r>
            <a:r>
              <a:rPr lang="en-US" sz="900" b="0" i="0" kern="1200" dirty="0" smtClean="0">
                <a:solidFill>
                  <a:schemeClr val="tx1"/>
                </a:solidFill>
                <a:effectLst/>
                <a:latin typeface="Segoe UI Light" pitchFamily="34" charset="0"/>
                <a:ea typeface="+mn-ea"/>
                <a:cs typeface="+mn-cs"/>
              </a:rPr>
              <a:t>from a pipeline. Environments can include Kubernetes clusters, Azure Web Apps, virtual machines, databases. Typical examples of environment names are Dev, Test, QA, Staging, and Production.</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An environment provides a </a:t>
            </a:r>
            <a:r>
              <a:rPr lang="en-US" sz="900" b="1" i="0" kern="1200" dirty="0" smtClean="0">
                <a:solidFill>
                  <a:schemeClr val="tx1"/>
                </a:solidFill>
                <a:effectLst/>
                <a:latin typeface="Segoe UI Light" pitchFamily="34" charset="0"/>
                <a:ea typeface="+mn-ea"/>
                <a:cs typeface="+mn-cs"/>
              </a:rPr>
              <a:t>deployment history</a:t>
            </a:r>
            <a:r>
              <a:rPr lang="en-US" sz="900" b="0" i="0" kern="1200" dirty="0" smtClean="0">
                <a:solidFill>
                  <a:schemeClr val="tx1"/>
                </a:solidFill>
                <a:effectLst/>
                <a:latin typeface="Segoe UI Light" pitchFamily="34" charset="0"/>
                <a:ea typeface="+mn-ea"/>
                <a:cs typeface="+mn-cs"/>
              </a:rPr>
              <a:t>. It shows the pipeline name and run details that are recorded for deployments. </a:t>
            </a:r>
            <a:r>
              <a:rPr lang="en-US" sz="900" b="0" i="0" u="none" strike="noStrike" kern="1200" dirty="0" smtClean="0">
                <a:solidFill>
                  <a:schemeClr val="tx1"/>
                </a:solidFill>
                <a:effectLst/>
                <a:latin typeface="Segoe UI Light" pitchFamily="34" charset="0"/>
                <a:ea typeface="+mn-ea"/>
                <a:cs typeface="+mn-cs"/>
                <a:hlinkClick r:id="rId3"/>
              </a:rPr>
              <a:t>The deployment history</a:t>
            </a:r>
            <a:r>
              <a:rPr lang="en-US" sz="900" b="0" i="0" kern="1200" dirty="0" smtClean="0">
                <a:solidFill>
                  <a:schemeClr val="tx1"/>
                </a:solidFill>
                <a:effectLst/>
                <a:latin typeface="Segoe UI Light" pitchFamily="34" charset="0"/>
                <a:ea typeface="+mn-ea"/>
                <a:cs typeface="+mn-cs"/>
              </a:rPr>
              <a:t> of an environment is useful to identify the source of changes.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It also provides </a:t>
            </a:r>
            <a:r>
              <a:rPr lang="en-US" sz="900" b="1" i="0" kern="1200" dirty="0" smtClean="0">
                <a:solidFill>
                  <a:schemeClr val="tx1"/>
                </a:solidFill>
                <a:effectLst/>
                <a:latin typeface="Segoe UI Light" pitchFamily="34" charset="0"/>
                <a:ea typeface="+mn-ea"/>
                <a:cs typeface="+mn-cs"/>
              </a:rPr>
              <a:t>traceability </a:t>
            </a:r>
            <a:r>
              <a:rPr lang="en-US" sz="900" b="0" i="0" kern="1200" dirty="0" smtClean="0">
                <a:solidFill>
                  <a:schemeClr val="tx1"/>
                </a:solidFill>
                <a:effectLst/>
                <a:latin typeface="Segoe UI Light" pitchFamily="34" charset="0"/>
                <a:ea typeface="+mn-ea"/>
                <a:cs typeface="+mn-cs"/>
              </a:rPr>
              <a:t>of commits and work items. You can view job results of the pipeline that run against that target environment. You can also view the </a:t>
            </a:r>
            <a:r>
              <a:rPr lang="en-US" sz="900" b="0" i="0" u="none" strike="noStrike" kern="1200" dirty="0" smtClean="0">
                <a:solidFill>
                  <a:schemeClr val="tx1"/>
                </a:solidFill>
                <a:effectLst/>
                <a:latin typeface="Segoe UI Light" pitchFamily="34" charset="0"/>
                <a:ea typeface="+mn-ea"/>
                <a:cs typeface="+mn-cs"/>
                <a:hlinkClick r:id="rId3"/>
              </a:rPr>
              <a:t>commits and work items</a:t>
            </a:r>
            <a:r>
              <a:rPr lang="en-US" sz="900" b="0" i="0" kern="1200" dirty="0" smtClean="0">
                <a:solidFill>
                  <a:schemeClr val="tx1"/>
                </a:solidFill>
                <a:effectLst/>
                <a:latin typeface="Segoe UI Light" pitchFamily="34" charset="0"/>
                <a:ea typeface="+mn-ea"/>
                <a:cs typeface="+mn-cs"/>
              </a:rPr>
              <a:t> that were newly deployed to the environment. </a:t>
            </a:r>
            <a:br>
              <a:rPr lang="en-US" sz="900" b="0" i="0" kern="1200" dirty="0" smtClean="0">
                <a:solidFill>
                  <a:schemeClr val="tx1"/>
                </a:solidFill>
                <a:effectLst/>
                <a:latin typeface="Segoe UI Light" pitchFamily="34" charset="0"/>
                <a:ea typeface="+mn-ea"/>
                <a:cs typeface="+mn-cs"/>
              </a:rPr>
            </a:br>
            <a:r>
              <a:rPr lang="en-US" sz="900" b="0" i="0" kern="1200" dirty="0" smtClean="0">
                <a:solidFill>
                  <a:schemeClr val="tx1"/>
                </a:solidFill>
                <a:effectLst/>
                <a:latin typeface="Segoe UI Light" pitchFamily="34" charset="0"/>
                <a:ea typeface="+mn-ea"/>
                <a:cs typeface="+mn-cs"/>
              </a:rPr>
              <a:t>Traceability also allows one to track whether a code change (commit) or feature/bug-fix (work items) reached an environment.</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also diagnose </a:t>
            </a:r>
            <a:r>
              <a:rPr lang="en-US" sz="900" b="1" i="0" kern="1200" dirty="0" smtClean="0">
                <a:solidFill>
                  <a:schemeClr val="tx1"/>
                </a:solidFill>
                <a:effectLst/>
                <a:latin typeface="Segoe UI Light" pitchFamily="34" charset="0"/>
                <a:ea typeface="+mn-ea"/>
                <a:cs typeface="+mn-cs"/>
              </a:rPr>
              <a:t>resource health</a:t>
            </a:r>
            <a:r>
              <a:rPr lang="en-US" sz="900" b="0" i="0" kern="1200" dirty="0" smtClean="0">
                <a:solidFill>
                  <a:schemeClr val="tx1"/>
                </a:solidFill>
                <a:effectLst/>
                <a:latin typeface="Segoe UI Light" pitchFamily="34" charset="0"/>
                <a:ea typeface="+mn-ea"/>
                <a:cs typeface="+mn-cs"/>
              </a:rPr>
              <a:t>. This enables you to validate whether the application is functioning at its desired state, without the need to jump to another toolset to get this information.</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And finally it also provides </a:t>
            </a:r>
            <a:r>
              <a:rPr lang="en-US" sz="900" b="1" i="0" kern="1200" dirty="0" smtClean="0">
                <a:solidFill>
                  <a:schemeClr val="tx1"/>
                </a:solidFill>
                <a:effectLst/>
                <a:latin typeface="Segoe UI Light" pitchFamily="34" charset="0"/>
                <a:ea typeface="+mn-ea"/>
                <a:cs typeface="+mn-cs"/>
              </a:rPr>
              <a:t>permissions. </a:t>
            </a:r>
            <a:r>
              <a:rPr lang="en-US" sz="900" b="0" i="0" kern="1200" dirty="0" smtClean="0">
                <a:solidFill>
                  <a:schemeClr val="tx1"/>
                </a:solidFill>
                <a:effectLst/>
                <a:latin typeface="Segoe UI Light" pitchFamily="34" charset="0"/>
                <a:ea typeface="+mn-ea"/>
                <a:cs typeface="+mn-cs"/>
              </a:rPr>
              <a:t>You can secure environments by specifying which users and pipelines are allowed to target an environment.</a:t>
            </a:r>
          </a:p>
          <a:p>
            <a:endParaRPr lang="en-US" sz="900" b="0" i="0" kern="1200" dirty="0" smtClean="0">
              <a:solidFill>
                <a:schemeClr val="tx1"/>
              </a:solidFill>
              <a:effectLst/>
              <a:latin typeface="Segoe UI Light" pitchFamily="34" charset="0"/>
              <a:ea typeface="+mn-ea"/>
              <a:cs typeface="+mn-cs"/>
            </a:endParaRPr>
          </a:p>
          <a:p>
            <a:endParaRPr lang="x-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09510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NUL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 xmlns:a16="http://schemas.microsoft.com/office/drawing/2014/main" id="{F5B5B5AE-3FA2-9E4F-A2B8-042B9D3557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5" t="985"/>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9" r="827"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36" t="279" r="204"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827"/>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 xmlns:a16="http://schemas.microsoft.com/office/drawing/2014/main" id="{3E2F996C-B451-5D43-A1A7-18659348D8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 xmlns:a16="http://schemas.microsoft.com/office/drawing/2014/main" id="{2164D954-D4BE-604E-A1FA-5D4A16CC7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 xmlns:a16="http://schemas.microsoft.com/office/drawing/2014/main" id="{5FC96516-B0E2-964A-9976-F62D8A3CA0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 xmlns:a16="http://schemas.microsoft.com/office/drawing/2014/main" id="{C42970E5-3D59-6D4C-802D-2A054118D5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 xmlns:a16="http://schemas.microsoft.com/office/drawing/2014/main" id="{32F713FA-C34D-0546-BEC6-2429F7B462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F8F9FA"/>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chemeClr val="bg1"/>
                </a:solidFill>
              </a:defRPr>
            </a:lvl1pPr>
          </a:lstStyle>
          <a:p>
            <a:r>
              <a:rPr lang="en-US" dirty="0"/>
              <a:t>Photo layout 1</a:t>
            </a:r>
          </a:p>
        </p:txBody>
      </p:sp>
      <p:sp>
        <p:nvSpPr>
          <p:cNvPr id="5" name="Text Placeholder 4">
            <a:extLst>
              <a:ext uri="{FF2B5EF4-FFF2-40B4-BE49-F238E27FC236}">
                <a16:creationId xmlns=""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chemeClr val="bg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 xmlns:a16="http://schemas.microsoft.com/office/drawing/2014/main" id="{2B8FCD16-3426-8B48-803D-6B6E81EED213}"/>
              </a:ext>
            </a:extLst>
          </p:cNvPr>
          <p:cNvSpPr>
            <a:spLocks noGrp="1"/>
          </p:cNvSpPr>
          <p:nvPr>
            <p:ph type="body" sz="quarter" idx="42" hasCustomPrompt="1"/>
          </p:nvPr>
        </p:nvSpPr>
        <p:spPr>
          <a:xfrm>
            <a:off x="465138" y="2627970"/>
            <a:ext cx="4919661" cy="67544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 xmlns:a16="http://schemas.microsoft.com/office/drawing/2014/main" id="{9FA36614-3522-794F-B70F-0659F06DAB3B}"/>
              </a:ext>
            </a:extLst>
          </p:cNvPr>
          <p:cNvSpPr>
            <a:spLocks noGrp="1"/>
          </p:cNvSpPr>
          <p:nvPr>
            <p:ph type="body" sz="quarter" idx="44" hasCustomPrompt="1"/>
          </p:nvPr>
        </p:nvSpPr>
        <p:spPr>
          <a:xfrm>
            <a:off x="465137" y="3711916"/>
            <a:ext cx="4919661" cy="67544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3345340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8032" t="1399" r="-1" b="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642" r="3423"/>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5330" t="28478" r="5415" b="33758"/>
          <a:stretch/>
        </p:blipFill>
        <p:spPr>
          <a:xfrm>
            <a:off x="4381499" y="2195637"/>
            <a:ext cx="3695702" cy="2641475"/>
          </a:xfrm>
          <a:prstGeom prst="rect">
            <a:avLst/>
          </a:prstGeom>
        </p:spPr>
      </p:pic>
      <p:sp>
        <p:nvSpPr>
          <p:cNvPr id="4" name="Picture Placeholder 3">
            <a:extLst>
              <a:ext uri="{FF2B5EF4-FFF2-40B4-BE49-F238E27FC236}">
                <a16:creationId xmlns=""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Text Box 3">
            <a:extLst>
              <a:ext uri="{FF2B5EF4-FFF2-40B4-BE49-F238E27FC236}">
                <a16:creationId xmlns=""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6" name="Picture 5">
            <a:extLst>
              <a:ext uri="{FF2B5EF4-FFF2-40B4-BE49-F238E27FC236}">
                <a16:creationId xmlns="" xmlns:a16="http://schemas.microsoft.com/office/drawing/2014/main" id="{557643FE-E05A-B143-BC4C-E98513DB5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6" name="Text Box 3">
            <a:extLst>
              <a:ext uri="{FF2B5EF4-FFF2-40B4-BE49-F238E27FC236}">
                <a16:creationId xmlns=""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8" name="Picture 7">
            <a:extLst>
              <a:ext uri="{FF2B5EF4-FFF2-40B4-BE49-F238E27FC236}">
                <a16:creationId xmlns="" xmlns:a16="http://schemas.microsoft.com/office/drawing/2014/main" id="{DD58D804-6482-2A49-8411-A4FAA17BE3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rgbClr val="F8F9FA"/>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F83EBA8-9428-5042-A6AB-BA1563CB9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 xmlns:a16="http://schemas.microsoft.com/office/drawing/2014/main" id="{942E84EF-6F95-A646-8F37-FD94FE907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FF9732-E389-084D-A7F3-09AC5EED73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2.xml"/><Relationship Id="rId3" Type="http://schemas.openxmlformats.org/officeDocument/2006/relationships/image" Target="NUL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611" r:id="rId25"/>
    <p:sldLayoutId id="2147484567" r:id="rId26"/>
    <p:sldLayoutId id="2147484568" r:id="rId27"/>
    <p:sldLayoutId id="2147484577" r:id="rId28"/>
    <p:sldLayoutId id="2147484570" r:id="rId29"/>
    <p:sldLayoutId id="2147484571" r:id="rId30"/>
    <p:sldLayoutId id="2147484572" r:id="rId31"/>
    <p:sldLayoutId id="2147484576" r:id="rId32"/>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 xmlns:a16="http://schemas.microsoft.com/office/drawing/2014/main" id="{C928E299-0EF9-FE4C-958C-2F04B40D54CE}"/>
              </a:ext>
            </a:extLst>
          </p:cNvPr>
          <p:cNvSpPr>
            <a:spLocks noGrp="1"/>
          </p:cNvSpPr>
          <p:nvPr>
            <p:ph type="title"/>
          </p:nvPr>
        </p:nvSpPr>
        <p:spPr>
          <a:xfrm>
            <a:off x="437277" y="2898055"/>
            <a:ext cx="5506323" cy="1092530"/>
          </a:xfrm>
        </p:spPr>
        <p:txBody>
          <a:bodyPr bIns="0" anchor="ctr"/>
          <a:lstStyle/>
          <a:p>
            <a:r>
              <a:rPr lang="en-US" dirty="0" smtClean="0"/>
              <a:t>Closing the Feedback Loop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498" y="311267"/>
            <a:ext cx="6039879" cy="6266105"/>
          </a:xfrm>
          <a:prstGeom prst="rect">
            <a:avLst/>
          </a:prstGeom>
        </p:spPr>
      </p:pic>
    </p:spTree>
    <p:extLst>
      <p:ext uri="{BB962C8B-B14F-4D97-AF65-F5344CB8AC3E}">
        <p14:creationId xmlns:p14="http://schemas.microsoft.com/office/powerpoint/2010/main" val="9698208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65000"/>
            <a:extLst>
              <a:ext uri="{28A0092B-C50C-407E-A947-70E740481C1C}">
                <a14:useLocalDpi xmlns:a14="http://schemas.microsoft.com/office/drawing/2010/main" val="0"/>
              </a:ext>
            </a:extLst>
          </a:blip>
          <a:srcRect r="23497"/>
          <a:stretch/>
        </p:blipFill>
        <p:spPr>
          <a:xfrm flipH="1">
            <a:off x="4409905" y="-1"/>
            <a:ext cx="8026570" cy="6994525"/>
          </a:xfrm>
          <a:prstGeom prst="rect">
            <a:avLst/>
          </a:prstGeom>
        </p:spPr>
      </p:pic>
      <p:sp>
        <p:nvSpPr>
          <p:cNvPr id="19" name="Rectangle 18"/>
          <p:cNvSpPr/>
          <p:nvPr/>
        </p:nvSpPr>
        <p:spPr bwMode="auto">
          <a:xfrm>
            <a:off x="4294909" y="0"/>
            <a:ext cx="585763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5062826" cy="410369"/>
          </a:xfrm>
        </p:spPr>
        <p:txBody>
          <a:bodyPr/>
          <a:lstStyle/>
          <a:p>
            <a:r>
              <a:rPr lang="en-US" dirty="0" smtClean="0">
                <a:solidFill>
                  <a:schemeClr val="bg1"/>
                </a:solidFill>
              </a:rPr>
              <a:t>Checks &amp; Approvals</a:t>
            </a:r>
            <a:endParaRPr lang="en-US" dirty="0">
              <a:solidFill>
                <a:schemeClr val="bg1"/>
              </a:solidFill>
            </a:endParaRPr>
          </a:p>
        </p:txBody>
      </p:sp>
      <p:sp>
        <p:nvSpPr>
          <p:cNvPr id="12" name="Rectangle 11">
            <a:extLst>
              <a:ext uri="{FF2B5EF4-FFF2-40B4-BE49-F238E27FC236}">
                <a16:creationId xmlns="" xmlns:a16="http://schemas.microsoft.com/office/drawing/2014/main" id="{BCBF3059-2EB8-B043-B66C-0D15D523D7FF}"/>
              </a:ext>
            </a:extLst>
          </p:cNvPr>
          <p:cNvSpPr/>
          <p:nvPr/>
        </p:nvSpPr>
        <p:spPr>
          <a:xfrm>
            <a:off x="465137" y="2053208"/>
            <a:ext cx="3944769" cy="307777"/>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Where deployment happens</a:t>
            </a:r>
            <a:endParaRPr lang="en-US" sz="1400" dirty="0">
              <a:solidFill>
                <a:schemeClr val="bg1"/>
              </a:solidFill>
            </a:endParaRPr>
          </a:p>
        </p:txBody>
      </p:sp>
      <p:sp>
        <p:nvSpPr>
          <p:cNvPr id="13" name="Rectangle 12">
            <a:extLst>
              <a:ext uri="{FF2B5EF4-FFF2-40B4-BE49-F238E27FC236}">
                <a16:creationId xmlns=""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smtClean="0">
                <a:solidFill>
                  <a:schemeClr val="tx2"/>
                </a:solidFill>
                <a:latin typeface="+mj-lt"/>
              </a:rPr>
              <a:t>Environments</a:t>
            </a:r>
            <a:endParaRPr lang="en-US" sz="1400" b="1" dirty="0">
              <a:solidFill>
                <a:schemeClr val="tx2"/>
              </a:solidFill>
              <a:latin typeface="+mj-lt"/>
            </a:endParaRPr>
          </a:p>
        </p:txBody>
      </p:sp>
      <p:sp>
        <p:nvSpPr>
          <p:cNvPr id="14" name="Rectangle 13">
            <a:extLst>
              <a:ext uri="{FF2B5EF4-FFF2-40B4-BE49-F238E27FC236}">
                <a16:creationId xmlns="" xmlns:a16="http://schemas.microsoft.com/office/drawing/2014/main" id="{BCBF3059-2EB8-B043-B66C-0D15D523D7FF}"/>
              </a:ext>
            </a:extLst>
          </p:cNvPr>
          <p:cNvSpPr/>
          <p:nvPr/>
        </p:nvSpPr>
        <p:spPr>
          <a:xfrm>
            <a:off x="465137" y="3082657"/>
            <a:ext cx="3944769" cy="738664"/>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Someone on team needs to approve</a:t>
            </a:r>
          </a:p>
          <a:p>
            <a:pPr marL="285750" indent="-285750">
              <a:buClr>
                <a:schemeClr val="tx2"/>
              </a:buClr>
              <a:buFont typeface="Arial" panose="020B0604020202020204" pitchFamily="34" charset="0"/>
              <a:buChar char="•"/>
            </a:pPr>
            <a:r>
              <a:rPr lang="en-US" sz="1400" dirty="0" smtClean="0">
                <a:solidFill>
                  <a:schemeClr val="bg1"/>
                </a:solidFill>
              </a:rPr>
              <a:t>Can be different from person committed the code</a:t>
            </a:r>
            <a:endParaRPr lang="en-US" sz="1400" dirty="0">
              <a:solidFill>
                <a:schemeClr val="bg1"/>
              </a:solidFill>
            </a:endParaRPr>
          </a:p>
        </p:txBody>
      </p:sp>
      <p:sp>
        <p:nvSpPr>
          <p:cNvPr id="15" name="Rectangle 14">
            <a:extLst>
              <a:ext uri="{FF2B5EF4-FFF2-40B4-BE49-F238E27FC236}">
                <a16:creationId xmlns="" xmlns:a16="http://schemas.microsoft.com/office/drawing/2014/main" id="{F5F8E58C-FBF8-804F-A5FA-BC7A4C68A494}"/>
              </a:ext>
            </a:extLst>
          </p:cNvPr>
          <p:cNvSpPr/>
          <p:nvPr/>
        </p:nvSpPr>
        <p:spPr>
          <a:xfrm>
            <a:off x="465136" y="2707668"/>
            <a:ext cx="3944769" cy="307777"/>
          </a:xfrm>
          <a:prstGeom prst="rect">
            <a:avLst/>
          </a:prstGeom>
        </p:spPr>
        <p:txBody>
          <a:bodyPr wrap="square">
            <a:spAutoFit/>
          </a:bodyPr>
          <a:lstStyle/>
          <a:p>
            <a:r>
              <a:rPr lang="en-US" sz="1400" b="1" dirty="0" smtClean="0">
                <a:solidFill>
                  <a:schemeClr val="tx2"/>
                </a:solidFill>
                <a:latin typeface="+mj-lt"/>
              </a:rPr>
              <a:t>Approval set to an environment</a:t>
            </a:r>
            <a:endParaRPr lang="en-US" sz="1400" b="1" dirty="0">
              <a:solidFill>
                <a:schemeClr val="tx2"/>
              </a:solidFill>
              <a:latin typeface="+mj-lt"/>
            </a:endParaRPr>
          </a:p>
        </p:txBody>
      </p:sp>
      <p:sp>
        <p:nvSpPr>
          <p:cNvPr id="16" name="Rectangle 15">
            <a:extLst>
              <a:ext uri="{FF2B5EF4-FFF2-40B4-BE49-F238E27FC236}">
                <a16:creationId xmlns="" xmlns:a16="http://schemas.microsoft.com/office/drawing/2014/main" id="{BCBF3059-2EB8-B043-B66C-0D15D523D7FF}"/>
              </a:ext>
            </a:extLst>
          </p:cNvPr>
          <p:cNvSpPr/>
          <p:nvPr/>
        </p:nvSpPr>
        <p:spPr>
          <a:xfrm>
            <a:off x="465137" y="4537386"/>
            <a:ext cx="3944769" cy="954107"/>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Azure Monitor</a:t>
            </a:r>
          </a:p>
          <a:p>
            <a:pPr marL="285750" indent="-285750">
              <a:buClr>
                <a:schemeClr val="tx2"/>
              </a:buClr>
              <a:buFont typeface="Arial" panose="020B0604020202020204" pitchFamily="34" charset="0"/>
              <a:buChar char="•"/>
            </a:pPr>
            <a:r>
              <a:rPr lang="en-US" sz="1400" dirty="0" smtClean="0">
                <a:solidFill>
                  <a:schemeClr val="bg1"/>
                </a:solidFill>
              </a:rPr>
              <a:t>Invoke Azure function</a:t>
            </a:r>
          </a:p>
          <a:p>
            <a:pPr marL="285750" indent="-285750">
              <a:buClr>
                <a:schemeClr val="tx2"/>
              </a:buClr>
              <a:buFont typeface="Arial" panose="020B0604020202020204" pitchFamily="34" charset="0"/>
              <a:buChar char="•"/>
            </a:pPr>
            <a:r>
              <a:rPr lang="en-US" sz="1400" dirty="0" smtClean="0">
                <a:solidFill>
                  <a:schemeClr val="bg1"/>
                </a:solidFill>
              </a:rPr>
              <a:t>Invoke REST API</a:t>
            </a:r>
          </a:p>
          <a:p>
            <a:pPr marL="285750" indent="-285750">
              <a:buClr>
                <a:schemeClr val="tx2"/>
              </a:buClr>
              <a:buFont typeface="Arial" panose="020B0604020202020204" pitchFamily="34" charset="0"/>
              <a:buChar char="•"/>
            </a:pPr>
            <a:r>
              <a:rPr lang="en-US" sz="1400" dirty="0" smtClean="0">
                <a:solidFill>
                  <a:schemeClr val="bg1"/>
                </a:solidFill>
              </a:rPr>
              <a:t>Required template</a:t>
            </a:r>
            <a:endParaRPr lang="en-US" sz="1400" dirty="0">
              <a:solidFill>
                <a:schemeClr val="bg1"/>
              </a:solidFill>
            </a:endParaRPr>
          </a:p>
        </p:txBody>
      </p:sp>
      <p:sp>
        <p:nvSpPr>
          <p:cNvPr id="17" name="Rectangle 16">
            <a:extLst>
              <a:ext uri="{FF2B5EF4-FFF2-40B4-BE49-F238E27FC236}">
                <a16:creationId xmlns="" xmlns:a16="http://schemas.microsoft.com/office/drawing/2014/main" id="{F5F8E58C-FBF8-804F-A5FA-BC7A4C68A494}"/>
              </a:ext>
            </a:extLst>
          </p:cNvPr>
          <p:cNvSpPr/>
          <p:nvPr/>
        </p:nvSpPr>
        <p:spPr>
          <a:xfrm>
            <a:off x="465136" y="4162397"/>
            <a:ext cx="3944769" cy="307777"/>
          </a:xfrm>
          <a:prstGeom prst="rect">
            <a:avLst/>
          </a:prstGeom>
        </p:spPr>
        <p:txBody>
          <a:bodyPr wrap="square">
            <a:spAutoFit/>
          </a:bodyPr>
          <a:lstStyle/>
          <a:p>
            <a:r>
              <a:rPr lang="en-US" sz="1400" b="1" dirty="0" smtClean="0">
                <a:solidFill>
                  <a:schemeClr val="tx2"/>
                </a:solidFill>
                <a:latin typeface="+mj-lt"/>
              </a:rPr>
              <a:t>Approval can be automated</a:t>
            </a:r>
            <a:endParaRPr lang="en-US" sz="1400" b="1" dirty="0">
              <a:solidFill>
                <a:schemeClr val="tx2"/>
              </a:solidFill>
              <a:latin typeface="+mj-lt"/>
            </a:endParaRPr>
          </a:p>
        </p:txBody>
      </p:sp>
    </p:spTree>
    <p:extLst>
      <p:ext uri="{BB962C8B-B14F-4D97-AF65-F5344CB8AC3E}">
        <p14:creationId xmlns:p14="http://schemas.microsoft.com/office/powerpoint/2010/main" val="60468464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 xmlns:a16="http://schemas.microsoft.com/office/drawing/2014/main" id="{FC4CBE41-FA68-DF4E-A72E-B2399C34A378}"/>
              </a:ext>
            </a:extLst>
          </p:cNvPr>
          <p:cNvSpPr/>
          <p:nvPr/>
        </p:nvSpPr>
        <p:spPr bwMode="auto">
          <a:xfrm>
            <a:off x="6118225" y="0"/>
            <a:ext cx="6318248" cy="6994525"/>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itle 8">
            <a:extLst>
              <a:ext uri="{FF2B5EF4-FFF2-40B4-BE49-F238E27FC236}">
                <a16:creationId xmlns="" xmlns:a16="http://schemas.microsoft.com/office/drawing/2014/main" id="{69D6E71D-2C26-D84A-A0A7-AB4BD656B3E0}"/>
              </a:ext>
            </a:extLst>
          </p:cNvPr>
          <p:cNvSpPr>
            <a:spLocks noGrp="1"/>
          </p:cNvSpPr>
          <p:nvPr/>
        </p:nvSpPr>
        <p:spPr>
          <a:xfrm>
            <a:off x="465138" y="1049673"/>
            <a:ext cx="56530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r>
              <a:rPr lang="en-US" dirty="0">
                <a:cs typeface="Segoe UI"/>
              </a:rPr>
              <a:t>Summary</a:t>
            </a:r>
            <a:endParaRPr lang="en-US" dirty="0"/>
          </a:p>
        </p:txBody>
      </p:sp>
      <p:sp>
        <p:nvSpPr>
          <p:cNvPr id="24" name="Text Placeholder 9">
            <a:extLst>
              <a:ext uri="{FF2B5EF4-FFF2-40B4-BE49-F238E27FC236}">
                <a16:creationId xmlns="" xmlns:a16="http://schemas.microsoft.com/office/drawing/2014/main" id="{EE94FDCB-8462-EB4C-8F5C-D465F05DA9E2}"/>
              </a:ext>
            </a:extLst>
          </p:cNvPr>
          <p:cNvSpPr>
            <a:spLocks noGrp="1"/>
          </p:cNvSpPr>
          <p:nvPr/>
        </p:nvSpPr>
        <p:spPr>
          <a:xfrm>
            <a:off x="465138" y="628087"/>
            <a:ext cx="4919662"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4"/>
                </a:solidFill>
                <a:cs typeface="Segoe UI Semilight"/>
              </a:rPr>
              <a:t>Moving to the Cloud</a:t>
            </a:r>
          </a:p>
        </p:txBody>
      </p:sp>
      <p:pic>
        <p:nvPicPr>
          <p:cNvPr id="71" name="Picture 70">
            <a:extLst>
              <a:ext uri="{FF2B5EF4-FFF2-40B4-BE49-F238E27FC236}">
                <a16:creationId xmlns="" xmlns:a16="http://schemas.microsoft.com/office/drawing/2014/main" id="{714BFF5D-AC86-4C4B-AF68-92FE43B76FAB}"/>
              </a:ext>
            </a:extLst>
          </p:cNvPr>
          <p:cNvPicPr>
            <a:picLocks noChangeAspect="1"/>
          </p:cNvPicPr>
          <p:nvPr/>
        </p:nvPicPr>
        <p:blipFill rotWithShape="1">
          <a:blip r:embed="rId3">
            <a:alphaModFix amt="25000"/>
          </a:blip>
          <a:srcRect r="8079"/>
          <a:stretch/>
        </p:blipFill>
        <p:spPr>
          <a:xfrm>
            <a:off x="6297610" y="316090"/>
            <a:ext cx="6138863" cy="6678435"/>
          </a:xfrm>
          <a:prstGeom prst="rect">
            <a:avLst/>
          </a:prstGeom>
        </p:spPr>
      </p:pic>
      <p:sp>
        <p:nvSpPr>
          <p:cNvPr id="22" name="Rounded Rectangle 21">
            <a:extLst>
              <a:ext uri="{FF2B5EF4-FFF2-40B4-BE49-F238E27FC236}">
                <a16:creationId xmlns="" xmlns:a16="http://schemas.microsoft.com/office/drawing/2014/main" id="{AAD4DAE8-9877-F24E-89B6-9CE6A9A0AB50}"/>
              </a:ext>
            </a:extLst>
          </p:cNvPr>
          <p:cNvSpPr/>
          <p:nvPr/>
        </p:nvSpPr>
        <p:spPr bwMode="auto">
          <a:xfrm>
            <a:off x="3945825" y="1659778"/>
            <a:ext cx="4344801"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smtClean="0">
                <a:solidFill>
                  <a:schemeClr val="bg1"/>
                </a:solidFill>
                <a:latin typeface="+mj-lt"/>
              </a:rPr>
              <a:t>Application Insights</a:t>
            </a:r>
            <a:endParaRPr lang="en-US" sz="2000" dirty="0">
              <a:solidFill>
                <a:schemeClr val="bg1"/>
              </a:solidFill>
              <a:latin typeface="+mj-lt"/>
            </a:endParaRPr>
          </a:p>
        </p:txBody>
      </p:sp>
      <p:sp>
        <p:nvSpPr>
          <p:cNvPr id="36" name="Rounded Rectangle 35">
            <a:extLst>
              <a:ext uri="{FF2B5EF4-FFF2-40B4-BE49-F238E27FC236}">
                <a16:creationId xmlns="" xmlns:a16="http://schemas.microsoft.com/office/drawing/2014/main" id="{7405C538-791D-8240-99AE-5975135B4792}"/>
              </a:ext>
            </a:extLst>
          </p:cNvPr>
          <p:cNvSpPr/>
          <p:nvPr/>
        </p:nvSpPr>
        <p:spPr bwMode="auto">
          <a:xfrm>
            <a:off x="3945826" y="3012794"/>
            <a:ext cx="4344782"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smtClean="0">
                <a:solidFill>
                  <a:schemeClr val="bg1"/>
                </a:solidFill>
                <a:latin typeface="+mj-lt"/>
              </a:rPr>
              <a:t>Azure Pipelines</a:t>
            </a:r>
            <a:endParaRPr lang="en-US" sz="2000" dirty="0">
              <a:solidFill>
                <a:schemeClr val="bg1"/>
              </a:solidFill>
              <a:latin typeface="+mj-lt"/>
            </a:endParaRPr>
          </a:p>
        </p:txBody>
      </p:sp>
      <p:sp>
        <p:nvSpPr>
          <p:cNvPr id="39" name="Rounded Rectangle 38">
            <a:extLst>
              <a:ext uri="{FF2B5EF4-FFF2-40B4-BE49-F238E27FC236}">
                <a16:creationId xmlns="" xmlns:a16="http://schemas.microsoft.com/office/drawing/2014/main" id="{C450489E-D2CB-4E4B-AA81-1686102ED024}"/>
              </a:ext>
            </a:extLst>
          </p:cNvPr>
          <p:cNvSpPr/>
          <p:nvPr/>
        </p:nvSpPr>
        <p:spPr bwMode="auto">
          <a:xfrm>
            <a:off x="3945825" y="4362472"/>
            <a:ext cx="4344778"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smtClean="0">
                <a:solidFill>
                  <a:schemeClr val="bg1"/>
                </a:solidFill>
                <a:latin typeface="+mj-lt"/>
              </a:rPr>
              <a:t>Checks &amp; Approvals</a:t>
            </a:r>
            <a:endParaRPr lang="en-US" sz="2000" dirty="0">
              <a:solidFill>
                <a:schemeClr val="bg1"/>
              </a:solidFill>
              <a:latin typeface="+mj-lt"/>
            </a:endParaRPr>
          </a:p>
        </p:txBody>
      </p:sp>
      <p:cxnSp>
        <p:nvCxnSpPr>
          <p:cNvPr id="31" name="Elbow Connector 30">
            <a:extLst>
              <a:ext uri="{FF2B5EF4-FFF2-40B4-BE49-F238E27FC236}">
                <a16:creationId xmlns="" xmlns:a16="http://schemas.microsoft.com/office/drawing/2014/main" id="{CC00313C-9196-6D4B-B7E3-B21BB16A87A5}"/>
              </a:ext>
            </a:extLst>
          </p:cNvPr>
          <p:cNvCxnSpPr>
            <a:cxnSpLocks/>
            <a:stCxn id="22" idx="1"/>
            <a:endCxn id="36" idx="1"/>
          </p:cNvCxnSpPr>
          <p:nvPr/>
        </p:nvCxnSpPr>
        <p:spPr>
          <a:xfrm rot="10800000" flipH="1" flipV="1">
            <a:off x="3945824" y="2145915"/>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 xmlns:a16="http://schemas.microsoft.com/office/drawing/2014/main" id="{00E1D966-F8ED-884A-A1C4-B28084C60A36}"/>
              </a:ext>
            </a:extLst>
          </p:cNvPr>
          <p:cNvCxnSpPr>
            <a:cxnSpLocks/>
          </p:cNvCxnSpPr>
          <p:nvPr/>
        </p:nvCxnSpPr>
        <p:spPr>
          <a:xfrm rot="10800000" flipH="1" flipV="1">
            <a:off x="3945823" y="3506649"/>
            <a:ext cx="1" cy="1353016"/>
          </a:xfrm>
          <a:prstGeom prst="bentConnector3">
            <a:avLst>
              <a:gd name="adj1" fmla="val -22860000000"/>
            </a:avLst>
          </a:prstGeom>
          <a:ln w="254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 xmlns:a16="http://schemas.microsoft.com/office/drawing/2014/main" id="{209ADD1E-C061-1648-AD2E-492F5282DEA9}"/>
              </a:ext>
            </a:extLst>
          </p:cNvPr>
          <p:cNvCxnSpPr>
            <a:cxnSpLocks/>
          </p:cNvCxnSpPr>
          <p:nvPr/>
        </p:nvCxnSpPr>
        <p:spPr>
          <a:xfrm flipV="1">
            <a:off x="3719553" y="-56992"/>
            <a:ext cx="1" cy="7177882"/>
          </a:xfrm>
          <a:prstGeom prst="line">
            <a:avLst/>
          </a:prstGeom>
          <a:ln w="25400">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4338861" y="1889423"/>
            <a:ext cx="368706" cy="512983"/>
          </a:xfrm>
          <a:prstGeom prst="rect">
            <a:avLst/>
          </a:prstGeom>
        </p:spPr>
      </p:pic>
      <p:pic>
        <p:nvPicPr>
          <p:cNvPr id="4" name="Picture 3"/>
          <p:cNvPicPr>
            <a:picLocks noChangeAspect="1"/>
          </p:cNvPicPr>
          <p:nvPr/>
        </p:nvPicPr>
        <p:blipFill>
          <a:blip r:embed="rId5"/>
          <a:stretch>
            <a:fillRect/>
          </a:stretch>
        </p:blipFill>
        <p:spPr>
          <a:xfrm>
            <a:off x="4279989" y="3269641"/>
            <a:ext cx="486451" cy="486451"/>
          </a:xfrm>
          <a:prstGeom prst="rect">
            <a:avLst/>
          </a:prstGeom>
        </p:spPr>
      </p:pic>
      <p:pic>
        <p:nvPicPr>
          <p:cNvPr id="5" name="Picture 4"/>
          <p:cNvPicPr>
            <a:picLocks noChangeAspect="1"/>
          </p:cNvPicPr>
          <p:nvPr/>
        </p:nvPicPr>
        <p:blipFill>
          <a:blip r:embed="rId6"/>
          <a:stretch>
            <a:fillRect/>
          </a:stretch>
        </p:blipFill>
        <p:spPr>
          <a:xfrm>
            <a:off x="4279987" y="4627530"/>
            <a:ext cx="486516" cy="486516"/>
          </a:xfrm>
          <a:prstGeom prst="rect">
            <a:avLst/>
          </a:prstGeom>
        </p:spPr>
      </p:pic>
    </p:spTree>
    <p:extLst>
      <p:ext uri="{BB962C8B-B14F-4D97-AF65-F5344CB8AC3E}">
        <p14:creationId xmlns:p14="http://schemas.microsoft.com/office/powerpoint/2010/main" val="396692922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5AD5E1-A6F1-47DC-90FE-80EB7ABB4789}"/>
              </a:ext>
            </a:extLst>
          </p:cNvPr>
          <p:cNvSpPr>
            <a:spLocks noGrp="1"/>
          </p:cNvSpPr>
          <p:nvPr>
            <p:ph type="title"/>
          </p:nvPr>
        </p:nvSpPr>
        <p:spPr>
          <a:xfrm>
            <a:off x="465138" y="1882011"/>
            <a:ext cx="7604125" cy="477367"/>
          </a:xfrm>
        </p:spPr>
        <p:txBody>
          <a:bodyPr/>
          <a:lstStyle/>
          <a:p>
            <a:r>
              <a:rPr lang="en-US" dirty="0"/>
              <a:t>Thank you.</a:t>
            </a:r>
          </a:p>
        </p:txBody>
      </p:sp>
    </p:spTree>
    <p:extLst>
      <p:ext uri="{BB962C8B-B14F-4D97-AF65-F5344CB8AC3E}">
        <p14:creationId xmlns:p14="http://schemas.microsoft.com/office/powerpoint/2010/main" val="70128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alphaModFix amt="65000"/>
            <a:extLst>
              <a:ext uri="{28A0092B-C50C-407E-A947-70E740481C1C}">
                <a14:useLocalDpi xmlns:a14="http://schemas.microsoft.com/office/drawing/2010/main" val="0"/>
              </a:ext>
            </a:extLst>
          </a:blip>
          <a:srcRect l="18134" t="10573" b="2382"/>
          <a:stretch/>
        </p:blipFill>
        <p:spPr>
          <a:xfrm flipH="1">
            <a:off x="2568915" y="-1"/>
            <a:ext cx="9867560" cy="6994525"/>
          </a:xfrm>
          <a:prstGeom prst="rect">
            <a:avLst/>
          </a:prstGeom>
        </p:spPr>
      </p:pic>
      <p:sp>
        <p:nvSpPr>
          <p:cNvPr id="3" name="Rectangle 2"/>
          <p:cNvSpPr/>
          <p:nvPr/>
        </p:nvSpPr>
        <p:spPr bwMode="auto">
          <a:xfrm>
            <a:off x="2568915" y="0"/>
            <a:ext cx="585763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 xmlns:a16="http://schemas.microsoft.com/office/drawing/2014/main" id="{FF9C8D1B-F262-104C-8A7C-A1BD8C0ED30B}"/>
              </a:ext>
            </a:extLst>
          </p:cNvPr>
          <p:cNvSpPr>
            <a:spLocks noGrp="1"/>
          </p:cNvSpPr>
          <p:nvPr>
            <p:ph type="title"/>
          </p:nvPr>
        </p:nvSpPr>
        <p:spPr>
          <a:xfrm>
            <a:off x="465138" y="3168183"/>
            <a:ext cx="7604124" cy="658155"/>
          </a:xfrm>
        </p:spPr>
        <p:txBody>
          <a:bodyPr/>
          <a:lstStyle/>
          <a:p>
            <a:r>
              <a:rPr lang="en-US" dirty="0" smtClean="0">
                <a:solidFill>
                  <a:srgbClr val="FFFFFF"/>
                </a:solidFill>
              </a:rPr>
              <a:t>Application Insights</a:t>
            </a:r>
            <a:endParaRPr lang="en-US" dirty="0"/>
          </a:p>
        </p:txBody>
      </p:sp>
    </p:spTree>
    <p:extLst>
      <p:ext uri="{BB962C8B-B14F-4D97-AF65-F5344CB8AC3E}">
        <p14:creationId xmlns:p14="http://schemas.microsoft.com/office/powerpoint/2010/main" val="243939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alphaModFix amt="80000"/>
            <a:extLst>
              <a:ext uri="{28A0092B-C50C-407E-A947-70E740481C1C}">
                <a14:useLocalDpi xmlns:a14="http://schemas.microsoft.com/office/drawing/2010/main" val="0"/>
              </a:ext>
            </a:extLst>
          </a:blip>
          <a:srcRect l="239" r="18881"/>
          <a:stretch/>
        </p:blipFill>
        <p:spPr>
          <a:xfrm>
            <a:off x="3948545" y="0"/>
            <a:ext cx="8487930" cy="6994525"/>
          </a:xfrm>
          <a:prstGeom prst="rect">
            <a:avLst/>
          </a:prstGeom>
        </p:spPr>
      </p:pic>
      <p:sp>
        <p:nvSpPr>
          <p:cNvPr id="35" name="Rectangle 34"/>
          <p:cNvSpPr/>
          <p:nvPr/>
        </p:nvSpPr>
        <p:spPr bwMode="auto">
          <a:xfrm>
            <a:off x="3948545" y="0"/>
            <a:ext cx="585763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1481090" y="0"/>
            <a:ext cx="585763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smtClean="0">
                <a:solidFill>
                  <a:schemeClr val="bg1"/>
                </a:solidFill>
              </a:rPr>
              <a:t>Application Insights</a:t>
            </a:r>
            <a:endParaRPr lang="en-US" dirty="0">
              <a:solidFill>
                <a:schemeClr val="bg1"/>
              </a:solidFill>
            </a:endParaRPr>
          </a:p>
        </p:txBody>
      </p:sp>
      <p:sp>
        <p:nvSpPr>
          <p:cNvPr id="2" name="Rectangle 1">
            <a:extLst>
              <a:ext uri="{FF2B5EF4-FFF2-40B4-BE49-F238E27FC236}">
                <a16:creationId xmlns="" xmlns:a16="http://schemas.microsoft.com/office/drawing/2014/main" id="{BCBF3059-2EB8-B043-B66C-0D15D523D7FF}"/>
              </a:ext>
            </a:extLst>
          </p:cNvPr>
          <p:cNvSpPr/>
          <p:nvPr/>
        </p:nvSpPr>
        <p:spPr>
          <a:xfrm>
            <a:off x="465137" y="2053208"/>
            <a:ext cx="4380783" cy="738664"/>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Part of Azure Monitor</a:t>
            </a:r>
          </a:p>
          <a:p>
            <a:pPr marL="285750" indent="-285750">
              <a:buClr>
                <a:schemeClr val="tx2"/>
              </a:buClr>
              <a:buFont typeface="Arial" panose="020B0604020202020204" pitchFamily="34" charset="0"/>
              <a:buChar char="•"/>
            </a:pPr>
            <a:r>
              <a:rPr lang="en-US" sz="1400" dirty="0" smtClean="0">
                <a:solidFill>
                  <a:schemeClr val="bg1"/>
                </a:solidFill>
              </a:rPr>
              <a:t>Application Performance Management service</a:t>
            </a:r>
          </a:p>
          <a:p>
            <a:pPr marL="285750" indent="-285750">
              <a:buClr>
                <a:schemeClr val="tx2"/>
              </a:buClr>
              <a:buFont typeface="Arial" panose="020B0604020202020204" pitchFamily="34" charset="0"/>
              <a:buChar char="•"/>
            </a:pPr>
            <a:r>
              <a:rPr lang="en-US" sz="1400" dirty="0" smtClean="0">
                <a:solidFill>
                  <a:schemeClr val="bg1"/>
                </a:solidFill>
              </a:rPr>
              <a:t>Insights to application operations and usage</a:t>
            </a:r>
            <a:endParaRPr lang="en-US" sz="1400" dirty="0">
              <a:solidFill>
                <a:schemeClr val="bg1"/>
              </a:solidFill>
            </a:endParaRPr>
          </a:p>
        </p:txBody>
      </p:sp>
      <p:sp>
        <p:nvSpPr>
          <p:cNvPr id="94" name="Rectangle 93">
            <a:extLst>
              <a:ext uri="{FF2B5EF4-FFF2-40B4-BE49-F238E27FC236}">
                <a16:creationId xmlns=""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smtClean="0">
                <a:solidFill>
                  <a:schemeClr val="tx2"/>
                </a:solidFill>
                <a:latin typeface="+mj-lt"/>
              </a:rPr>
              <a:t>Concept</a:t>
            </a:r>
            <a:endParaRPr lang="en-US" sz="1400" b="1" dirty="0">
              <a:solidFill>
                <a:schemeClr val="tx2"/>
              </a:solidFill>
              <a:latin typeface="+mj-lt"/>
            </a:endParaRPr>
          </a:p>
        </p:txBody>
      </p:sp>
      <p:sp>
        <p:nvSpPr>
          <p:cNvPr id="95" name="Rectangle 94">
            <a:extLst>
              <a:ext uri="{FF2B5EF4-FFF2-40B4-BE49-F238E27FC236}">
                <a16:creationId xmlns="" xmlns:a16="http://schemas.microsoft.com/office/drawing/2014/main" id="{5CFC6C5B-3BAE-D242-8400-ED4A789E0A0A}"/>
              </a:ext>
            </a:extLst>
          </p:cNvPr>
          <p:cNvSpPr/>
          <p:nvPr/>
        </p:nvSpPr>
        <p:spPr>
          <a:xfrm>
            <a:off x="465137" y="3405427"/>
            <a:ext cx="3944769" cy="1600438"/>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Create Application Insights resource</a:t>
            </a:r>
          </a:p>
          <a:p>
            <a:pPr marL="285750" indent="-285750">
              <a:buClr>
                <a:schemeClr val="tx2"/>
              </a:buClr>
              <a:buFont typeface="Arial" panose="020B0604020202020204" pitchFamily="34" charset="0"/>
              <a:buChar char="•"/>
            </a:pPr>
            <a:r>
              <a:rPr lang="en-US" sz="1400" dirty="0" smtClean="0">
                <a:solidFill>
                  <a:schemeClr val="bg1"/>
                </a:solidFill>
              </a:rPr>
              <a:t>Use the instrumentation key </a:t>
            </a:r>
            <a:r>
              <a:rPr lang="en-US" sz="1400" smtClean="0">
                <a:solidFill>
                  <a:schemeClr val="bg1"/>
                </a:solidFill>
              </a:rPr>
              <a:t>to </a:t>
            </a:r>
            <a:br>
              <a:rPr lang="en-US" sz="1400" smtClean="0">
                <a:solidFill>
                  <a:schemeClr val="bg1"/>
                </a:solidFill>
              </a:rPr>
            </a:br>
            <a:r>
              <a:rPr lang="en-US" sz="1400" smtClean="0">
                <a:solidFill>
                  <a:schemeClr val="bg1"/>
                </a:solidFill>
              </a:rPr>
              <a:t>send </a:t>
            </a:r>
            <a:r>
              <a:rPr lang="en-US" sz="1400" dirty="0" smtClean="0">
                <a:solidFill>
                  <a:schemeClr val="bg1"/>
                </a:solidFill>
              </a:rPr>
              <a:t>telemetry</a:t>
            </a:r>
            <a:endParaRPr lang="en-US" sz="1400" dirty="0">
              <a:solidFill>
                <a:schemeClr val="bg1"/>
              </a:solidFill>
            </a:endParaRPr>
          </a:p>
          <a:p>
            <a:pPr marL="752121" lvl="1" indent="-285750">
              <a:buClr>
                <a:srgbClr val="0078D4"/>
              </a:buClr>
              <a:buFont typeface="Arial" panose="020B0604020202020204" pitchFamily="34" charset="0"/>
              <a:buChar char="•"/>
            </a:pPr>
            <a:r>
              <a:rPr lang="en-US" sz="1400" dirty="0" smtClean="0">
                <a:solidFill>
                  <a:schemeClr val="bg1"/>
                </a:solidFill>
              </a:rPr>
              <a:t>Runtime </a:t>
            </a:r>
          </a:p>
          <a:p>
            <a:pPr marL="752121" lvl="1" indent="-285750">
              <a:buClr>
                <a:srgbClr val="0078D4"/>
              </a:buClr>
              <a:buFont typeface="Arial" panose="020B0604020202020204" pitchFamily="34" charset="0"/>
              <a:buChar char="•"/>
            </a:pPr>
            <a:r>
              <a:rPr lang="en-US" sz="1400" dirty="0" smtClean="0">
                <a:solidFill>
                  <a:schemeClr val="bg1"/>
                </a:solidFill>
              </a:rPr>
              <a:t>SDK</a:t>
            </a:r>
          </a:p>
          <a:p>
            <a:pPr marL="293688" lvl="1" indent="-285750">
              <a:buClr>
                <a:srgbClr val="0078D4"/>
              </a:buClr>
              <a:buFont typeface="Arial" panose="020B0604020202020204" pitchFamily="34" charset="0"/>
              <a:buChar char="•"/>
            </a:pPr>
            <a:r>
              <a:rPr lang="en-US" sz="1400" dirty="0" smtClean="0">
                <a:solidFill>
                  <a:schemeClr val="bg1"/>
                </a:solidFill>
              </a:rPr>
              <a:t>Monitor your app</a:t>
            </a:r>
            <a:endParaRPr lang="en-US" sz="1400" dirty="0">
              <a:solidFill>
                <a:schemeClr val="bg1"/>
              </a:solidFill>
            </a:endParaRPr>
          </a:p>
          <a:p>
            <a:endParaRPr lang="en-US" sz="1400" dirty="0"/>
          </a:p>
        </p:txBody>
      </p:sp>
      <p:sp>
        <p:nvSpPr>
          <p:cNvPr id="96" name="Rectangle 95">
            <a:extLst>
              <a:ext uri="{FF2B5EF4-FFF2-40B4-BE49-F238E27FC236}">
                <a16:creationId xmlns="" xmlns:a16="http://schemas.microsoft.com/office/drawing/2014/main" id="{941C0FD9-591A-C149-A27D-8C4F757D293D}"/>
              </a:ext>
            </a:extLst>
          </p:cNvPr>
          <p:cNvSpPr/>
          <p:nvPr/>
        </p:nvSpPr>
        <p:spPr>
          <a:xfrm>
            <a:off x="465136" y="3030438"/>
            <a:ext cx="3944769" cy="307777"/>
          </a:xfrm>
          <a:prstGeom prst="rect">
            <a:avLst/>
          </a:prstGeom>
        </p:spPr>
        <p:txBody>
          <a:bodyPr wrap="square">
            <a:spAutoFit/>
          </a:bodyPr>
          <a:lstStyle/>
          <a:p>
            <a:r>
              <a:rPr lang="en-US" sz="1400" b="1" dirty="0" smtClean="0">
                <a:solidFill>
                  <a:schemeClr val="tx2"/>
                </a:solidFill>
                <a:latin typeface="+mj-lt"/>
              </a:rPr>
              <a:t>How to use:</a:t>
            </a:r>
            <a:endParaRPr lang="en-US" sz="1400" b="1" dirty="0">
              <a:solidFill>
                <a:schemeClr val="tx2"/>
              </a:solidFill>
              <a:latin typeface="+mj-lt"/>
            </a:endParaRPr>
          </a:p>
        </p:txBody>
      </p:sp>
      <p:cxnSp>
        <p:nvCxnSpPr>
          <p:cNvPr id="27" name="Straight Connector 26">
            <a:extLst>
              <a:ext uri="{FF2B5EF4-FFF2-40B4-BE49-F238E27FC236}">
                <a16:creationId xmlns="" xmlns:a16="http://schemas.microsoft.com/office/drawing/2014/main" id="{209ADD1E-C061-1648-AD2E-492F5282DEA9}"/>
              </a:ext>
            </a:extLst>
          </p:cNvPr>
          <p:cNvCxnSpPr>
            <a:cxnSpLocks/>
          </p:cNvCxnSpPr>
          <p:nvPr/>
        </p:nvCxnSpPr>
        <p:spPr>
          <a:xfrm flipV="1">
            <a:off x="6327455" y="1"/>
            <a:ext cx="0" cy="699452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 xmlns:a16="http://schemas.microsoft.com/office/drawing/2014/main" id="{AAD4DAE8-9877-F24E-89B6-9CE6A9A0AB50}"/>
              </a:ext>
            </a:extLst>
          </p:cNvPr>
          <p:cNvSpPr/>
          <p:nvPr/>
        </p:nvSpPr>
        <p:spPr bwMode="auto">
          <a:xfrm>
            <a:off x="6553728" y="990316"/>
            <a:ext cx="3718516"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smtClean="0">
                <a:solidFill>
                  <a:schemeClr val="bg1"/>
                </a:solidFill>
                <a:latin typeface="+mj-lt"/>
              </a:rPr>
              <a:t>User Requests</a:t>
            </a:r>
            <a:endParaRPr lang="en-US" sz="2000" dirty="0">
              <a:solidFill>
                <a:schemeClr val="bg1"/>
              </a:solidFill>
              <a:latin typeface="+mj-lt"/>
            </a:endParaRPr>
          </a:p>
        </p:txBody>
      </p:sp>
      <p:sp>
        <p:nvSpPr>
          <p:cNvPr id="24" name="Rounded Rectangle 23">
            <a:extLst>
              <a:ext uri="{FF2B5EF4-FFF2-40B4-BE49-F238E27FC236}">
                <a16:creationId xmlns="" xmlns:a16="http://schemas.microsoft.com/office/drawing/2014/main" id="{7405C538-791D-8240-99AE-5975135B4792}"/>
              </a:ext>
            </a:extLst>
          </p:cNvPr>
          <p:cNvSpPr/>
          <p:nvPr/>
        </p:nvSpPr>
        <p:spPr bwMode="auto">
          <a:xfrm>
            <a:off x="6553728" y="2343332"/>
            <a:ext cx="3718499"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smtClean="0">
                <a:solidFill>
                  <a:schemeClr val="bg1"/>
                </a:solidFill>
                <a:latin typeface="+mj-lt"/>
              </a:rPr>
              <a:t>Application</a:t>
            </a:r>
            <a:endParaRPr lang="en-US" sz="2000" dirty="0">
              <a:solidFill>
                <a:schemeClr val="bg1"/>
              </a:solidFill>
              <a:latin typeface="+mj-lt"/>
            </a:endParaRPr>
          </a:p>
        </p:txBody>
      </p:sp>
      <p:sp>
        <p:nvSpPr>
          <p:cNvPr id="25" name="Rounded Rectangle 24">
            <a:extLst>
              <a:ext uri="{FF2B5EF4-FFF2-40B4-BE49-F238E27FC236}">
                <a16:creationId xmlns="" xmlns:a16="http://schemas.microsoft.com/office/drawing/2014/main" id="{C450489E-D2CB-4E4B-AA81-1686102ED024}"/>
              </a:ext>
            </a:extLst>
          </p:cNvPr>
          <p:cNvSpPr/>
          <p:nvPr/>
        </p:nvSpPr>
        <p:spPr bwMode="auto">
          <a:xfrm>
            <a:off x="6553727" y="3693010"/>
            <a:ext cx="3718496"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smtClean="0">
                <a:solidFill>
                  <a:schemeClr val="bg1"/>
                </a:solidFill>
                <a:latin typeface="+mj-lt"/>
              </a:rPr>
              <a:t>Insights</a:t>
            </a:r>
            <a:endParaRPr lang="en-US" sz="2000" dirty="0">
              <a:solidFill>
                <a:schemeClr val="bg1"/>
              </a:solidFill>
              <a:latin typeface="+mj-lt"/>
            </a:endParaRPr>
          </a:p>
        </p:txBody>
      </p:sp>
      <p:cxnSp>
        <p:nvCxnSpPr>
          <p:cNvPr id="26" name="Elbow Connector 25">
            <a:extLst>
              <a:ext uri="{FF2B5EF4-FFF2-40B4-BE49-F238E27FC236}">
                <a16:creationId xmlns="" xmlns:a16="http://schemas.microsoft.com/office/drawing/2014/main" id="{CC00313C-9196-6D4B-B7E3-B21BB16A87A5}"/>
              </a:ext>
            </a:extLst>
          </p:cNvPr>
          <p:cNvCxnSpPr>
            <a:cxnSpLocks/>
          </p:cNvCxnSpPr>
          <p:nvPr/>
        </p:nvCxnSpPr>
        <p:spPr>
          <a:xfrm rot="10800000" flipH="1" flipV="1">
            <a:off x="6553726" y="1476453"/>
            <a:ext cx="1" cy="1353016"/>
          </a:xfrm>
          <a:prstGeom prst="bentConnector3">
            <a:avLst>
              <a:gd name="adj1" fmla="val -22860000000"/>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 xmlns:a16="http://schemas.microsoft.com/office/drawing/2014/main" id="{C450489E-D2CB-4E4B-AA81-1686102ED024}"/>
              </a:ext>
            </a:extLst>
          </p:cNvPr>
          <p:cNvSpPr/>
          <p:nvPr/>
        </p:nvSpPr>
        <p:spPr bwMode="auto">
          <a:xfrm>
            <a:off x="6553727" y="5031936"/>
            <a:ext cx="3718496" cy="972273"/>
          </a:xfrm>
          <a:prstGeom prst="roundRect">
            <a:avLst>
              <a:gd name="adj" fmla="val 4962"/>
            </a:avLst>
          </a:prstGeom>
          <a:solidFill>
            <a:schemeClr val="tx2"/>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82880" rIns="182880" bIns="182880" numCol="1" spcCol="0" rtlCol="0" fromWordArt="0" anchor="ctr" anchorCtr="0" forceAA="0" compatLnSpc="1">
            <a:prstTxWarp prst="textNoShape">
              <a:avLst/>
            </a:prstTxWarp>
            <a:noAutofit/>
          </a:bodyPr>
          <a:lstStyle/>
          <a:p>
            <a:r>
              <a:rPr lang="en-US" sz="2000" dirty="0" smtClean="0">
                <a:solidFill>
                  <a:schemeClr val="bg1"/>
                </a:solidFill>
                <a:latin typeface="+mj-lt"/>
              </a:rPr>
              <a:t>Monitor</a:t>
            </a:r>
            <a:endParaRPr lang="en-US" sz="2000" dirty="0">
              <a:solidFill>
                <a:schemeClr val="bg1"/>
              </a:solidFill>
              <a:latin typeface="+mj-lt"/>
            </a:endParaRPr>
          </a:p>
        </p:txBody>
      </p:sp>
      <p:cxnSp>
        <p:nvCxnSpPr>
          <p:cNvPr id="31" name="Elbow Connector 30">
            <a:extLst>
              <a:ext uri="{FF2B5EF4-FFF2-40B4-BE49-F238E27FC236}">
                <a16:creationId xmlns="" xmlns:a16="http://schemas.microsoft.com/office/drawing/2014/main" id="{CC00313C-9196-6D4B-B7E3-B21BB16A87A5}"/>
              </a:ext>
            </a:extLst>
          </p:cNvPr>
          <p:cNvCxnSpPr>
            <a:cxnSpLocks/>
          </p:cNvCxnSpPr>
          <p:nvPr/>
        </p:nvCxnSpPr>
        <p:spPr>
          <a:xfrm rot="10800000" flipH="1" flipV="1">
            <a:off x="6556110" y="4179146"/>
            <a:ext cx="1" cy="1353016"/>
          </a:xfrm>
          <a:prstGeom prst="bentConnector3">
            <a:avLst>
              <a:gd name="adj1" fmla="val -22860000000"/>
            </a:avLst>
          </a:prstGeom>
          <a:ln w="254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4"/>
          <a:stretch>
            <a:fillRect/>
          </a:stretch>
        </p:blipFill>
        <p:spPr>
          <a:xfrm>
            <a:off x="6912300" y="1257008"/>
            <a:ext cx="439142" cy="439142"/>
          </a:xfrm>
          <a:prstGeom prst="rect">
            <a:avLst/>
          </a:prstGeom>
        </p:spPr>
      </p:pic>
      <p:pic>
        <p:nvPicPr>
          <p:cNvPr id="40" name="Picture 39"/>
          <p:cNvPicPr>
            <a:picLocks noChangeAspect="1"/>
          </p:cNvPicPr>
          <p:nvPr/>
        </p:nvPicPr>
        <p:blipFill>
          <a:blip r:embed="rId5"/>
          <a:stretch>
            <a:fillRect/>
          </a:stretch>
        </p:blipFill>
        <p:spPr>
          <a:xfrm>
            <a:off x="6850272" y="2646427"/>
            <a:ext cx="559308" cy="419481"/>
          </a:xfrm>
          <a:prstGeom prst="rect">
            <a:avLst/>
          </a:prstGeom>
        </p:spPr>
      </p:pic>
      <p:pic>
        <p:nvPicPr>
          <p:cNvPr id="42" name="Picture 41"/>
          <p:cNvPicPr>
            <a:picLocks noChangeAspect="1"/>
          </p:cNvPicPr>
          <p:nvPr/>
        </p:nvPicPr>
        <p:blipFill>
          <a:blip r:embed="rId6"/>
          <a:stretch>
            <a:fillRect/>
          </a:stretch>
        </p:blipFill>
        <p:spPr>
          <a:xfrm>
            <a:off x="6942346" y="3915280"/>
            <a:ext cx="379307" cy="527731"/>
          </a:xfrm>
          <a:prstGeom prst="rect">
            <a:avLst/>
          </a:prstGeom>
        </p:spPr>
      </p:pic>
      <p:pic>
        <p:nvPicPr>
          <p:cNvPr id="44" name="Picture 43"/>
          <p:cNvPicPr>
            <a:picLocks noChangeAspect="1"/>
          </p:cNvPicPr>
          <p:nvPr/>
        </p:nvPicPr>
        <p:blipFill>
          <a:blip r:embed="rId7"/>
          <a:stretch>
            <a:fillRect/>
          </a:stretch>
        </p:blipFill>
        <p:spPr>
          <a:xfrm>
            <a:off x="6866614" y="5323930"/>
            <a:ext cx="538577" cy="403933"/>
          </a:xfrm>
          <a:prstGeom prst="rect">
            <a:avLst/>
          </a:prstGeom>
        </p:spPr>
      </p:pic>
    </p:spTree>
    <p:extLst>
      <p:ext uri="{BB962C8B-B14F-4D97-AF65-F5344CB8AC3E}">
        <p14:creationId xmlns:p14="http://schemas.microsoft.com/office/powerpoint/2010/main" val="8654716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8CA9F69-6D9E-434E-9ADF-15B79C491FAC}"/>
              </a:ext>
            </a:extLst>
          </p:cNvPr>
          <p:cNvPicPr>
            <a:picLocks noChangeAspect="1"/>
          </p:cNvPicPr>
          <p:nvPr/>
        </p:nvPicPr>
        <p:blipFill>
          <a:blip r:embed="rId3"/>
          <a:stretch>
            <a:fillRect/>
          </a:stretch>
        </p:blipFill>
        <p:spPr>
          <a:xfrm>
            <a:off x="5718175" y="230724"/>
            <a:ext cx="6562724" cy="6562724"/>
          </a:xfrm>
          <a:prstGeom prst="rect">
            <a:avLst/>
          </a:prstGeom>
        </p:spPr>
      </p:pic>
      <p:pic>
        <p:nvPicPr>
          <p:cNvPr id="13" name="Picture 12" descr="A screen shot of a computer&#10;&#10;Description automatically generated">
            <a:extLst>
              <a:ext uri="{FF2B5EF4-FFF2-40B4-BE49-F238E27FC236}">
                <a16:creationId xmlns="" xmlns:a16="http://schemas.microsoft.com/office/drawing/2014/main" id="{D6823F9F-4418-D246-A634-9796A6DA88E6}"/>
              </a:ext>
            </a:extLst>
          </p:cNvPr>
          <p:cNvPicPr>
            <a:picLocks noChangeAspect="1"/>
          </p:cNvPicPr>
          <p:nvPr/>
        </p:nvPicPr>
        <p:blipFill rotWithShape="1">
          <a:blip r:embed="rId4"/>
          <a:srcRect l="15756" t="-5841" r="24911" b="-5841"/>
          <a:stretch/>
        </p:blipFill>
        <p:spPr>
          <a:xfrm>
            <a:off x="5830494" y="0"/>
            <a:ext cx="6605982" cy="6994525"/>
          </a:xfrm>
          <a:prstGeom prst="rect">
            <a:avLst/>
          </a:prstGeom>
        </p:spPr>
      </p:pic>
      <p:sp>
        <p:nvSpPr>
          <p:cNvPr id="3" name="Title 2"/>
          <p:cNvSpPr>
            <a:spLocks noGrp="1"/>
          </p:cNvSpPr>
          <p:nvPr>
            <p:ph type="title"/>
          </p:nvPr>
        </p:nvSpPr>
        <p:spPr/>
        <p:txBody>
          <a:bodyPr/>
          <a:lstStyle/>
          <a:p>
            <a:r>
              <a:rPr lang="en-US" dirty="0" smtClean="0"/>
              <a:t>Monitoring Your Applications</a:t>
            </a:r>
            <a:endParaRPr lang="en-US" dirty="0"/>
          </a:p>
        </p:txBody>
      </p:sp>
      <p:sp>
        <p:nvSpPr>
          <p:cNvPr id="16" name="Rectangle 15">
            <a:extLst>
              <a:ext uri="{FF2B5EF4-FFF2-40B4-BE49-F238E27FC236}">
                <a16:creationId xmlns=""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smtClean="0">
                <a:solidFill>
                  <a:schemeClr val="tx2"/>
                </a:solidFill>
                <a:latin typeface="+mj-lt"/>
              </a:rPr>
              <a:t>Availability</a:t>
            </a:r>
            <a:endParaRPr lang="en-US" sz="1400" b="1" dirty="0">
              <a:solidFill>
                <a:schemeClr val="tx2"/>
              </a:solidFill>
              <a:latin typeface="+mj-lt"/>
            </a:endParaRPr>
          </a:p>
        </p:txBody>
      </p:sp>
      <p:sp>
        <p:nvSpPr>
          <p:cNvPr id="15" name="Rectangle 14">
            <a:extLst>
              <a:ext uri="{FF2B5EF4-FFF2-40B4-BE49-F238E27FC236}">
                <a16:creationId xmlns="" xmlns:a16="http://schemas.microsoft.com/office/drawing/2014/main" id="{BCBF3059-2EB8-B043-B66C-0D15D523D7FF}"/>
              </a:ext>
            </a:extLst>
          </p:cNvPr>
          <p:cNvSpPr/>
          <p:nvPr/>
        </p:nvSpPr>
        <p:spPr>
          <a:xfrm>
            <a:off x="465137" y="2053208"/>
            <a:ext cx="4380783" cy="523220"/>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Availability tests</a:t>
            </a:r>
          </a:p>
          <a:p>
            <a:pPr marL="285750" indent="-285750">
              <a:buClr>
                <a:schemeClr val="tx2"/>
              </a:buClr>
              <a:buFont typeface="Arial" panose="020B0604020202020204" pitchFamily="34" charset="0"/>
              <a:buChar char="•"/>
            </a:pPr>
            <a:r>
              <a:rPr lang="en-US" sz="1400" dirty="0" smtClean="0">
                <a:solidFill>
                  <a:schemeClr val="bg1"/>
                </a:solidFill>
              </a:rPr>
              <a:t>Web requests from different regions</a:t>
            </a:r>
            <a:endParaRPr lang="en-US" sz="1400" dirty="0">
              <a:solidFill>
                <a:schemeClr val="bg1"/>
              </a:solidFill>
            </a:endParaRPr>
          </a:p>
        </p:txBody>
      </p:sp>
      <p:sp>
        <p:nvSpPr>
          <p:cNvPr id="19" name="Rectangle 18">
            <a:extLst>
              <a:ext uri="{FF2B5EF4-FFF2-40B4-BE49-F238E27FC236}">
                <a16:creationId xmlns="" xmlns:a16="http://schemas.microsoft.com/office/drawing/2014/main" id="{941C0FD9-591A-C149-A27D-8C4F757D293D}"/>
              </a:ext>
            </a:extLst>
          </p:cNvPr>
          <p:cNvSpPr/>
          <p:nvPr/>
        </p:nvSpPr>
        <p:spPr>
          <a:xfrm>
            <a:off x="465136" y="2827243"/>
            <a:ext cx="3944769" cy="307777"/>
          </a:xfrm>
          <a:prstGeom prst="rect">
            <a:avLst/>
          </a:prstGeom>
        </p:spPr>
        <p:txBody>
          <a:bodyPr wrap="square">
            <a:spAutoFit/>
          </a:bodyPr>
          <a:lstStyle/>
          <a:p>
            <a:r>
              <a:rPr lang="en-US" sz="1400" b="1" dirty="0" smtClean="0">
                <a:solidFill>
                  <a:schemeClr val="tx2"/>
                </a:solidFill>
                <a:latin typeface="+mj-lt"/>
              </a:rPr>
              <a:t>Performance</a:t>
            </a:r>
            <a:endParaRPr lang="en-US" sz="1400" b="1" dirty="0">
              <a:solidFill>
                <a:schemeClr val="tx2"/>
              </a:solidFill>
              <a:latin typeface="+mj-lt"/>
            </a:endParaRPr>
          </a:p>
        </p:txBody>
      </p:sp>
      <p:sp>
        <p:nvSpPr>
          <p:cNvPr id="20" name="Rectangle 19">
            <a:extLst>
              <a:ext uri="{FF2B5EF4-FFF2-40B4-BE49-F238E27FC236}">
                <a16:creationId xmlns="" xmlns:a16="http://schemas.microsoft.com/office/drawing/2014/main" id="{BCBF3059-2EB8-B043-B66C-0D15D523D7FF}"/>
              </a:ext>
            </a:extLst>
          </p:cNvPr>
          <p:cNvSpPr/>
          <p:nvPr/>
        </p:nvSpPr>
        <p:spPr>
          <a:xfrm>
            <a:off x="465137" y="3202232"/>
            <a:ext cx="4380783" cy="307777"/>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Measure count and duration </a:t>
            </a:r>
            <a:endParaRPr lang="en-US" sz="1400" dirty="0">
              <a:solidFill>
                <a:schemeClr val="bg1"/>
              </a:solidFill>
            </a:endParaRPr>
          </a:p>
        </p:txBody>
      </p:sp>
      <p:sp>
        <p:nvSpPr>
          <p:cNvPr id="24" name="Rectangle 23">
            <a:extLst>
              <a:ext uri="{FF2B5EF4-FFF2-40B4-BE49-F238E27FC236}">
                <a16:creationId xmlns="" xmlns:a16="http://schemas.microsoft.com/office/drawing/2014/main" id="{941C0FD9-591A-C149-A27D-8C4F757D293D}"/>
              </a:ext>
            </a:extLst>
          </p:cNvPr>
          <p:cNvSpPr/>
          <p:nvPr/>
        </p:nvSpPr>
        <p:spPr>
          <a:xfrm>
            <a:off x="465136" y="3753637"/>
            <a:ext cx="3944769" cy="307777"/>
          </a:xfrm>
          <a:prstGeom prst="rect">
            <a:avLst/>
          </a:prstGeom>
        </p:spPr>
        <p:txBody>
          <a:bodyPr wrap="square">
            <a:spAutoFit/>
          </a:bodyPr>
          <a:lstStyle/>
          <a:p>
            <a:r>
              <a:rPr lang="en-US" sz="1400" b="1" dirty="0" smtClean="0">
                <a:solidFill>
                  <a:schemeClr val="tx2"/>
                </a:solidFill>
                <a:latin typeface="+mj-lt"/>
              </a:rPr>
              <a:t>Failures</a:t>
            </a:r>
            <a:endParaRPr lang="en-US" sz="1400" b="1" dirty="0">
              <a:solidFill>
                <a:schemeClr val="tx2"/>
              </a:solidFill>
              <a:latin typeface="+mj-lt"/>
            </a:endParaRPr>
          </a:p>
        </p:txBody>
      </p:sp>
      <p:sp>
        <p:nvSpPr>
          <p:cNvPr id="26" name="Rectangle 25">
            <a:extLst>
              <a:ext uri="{FF2B5EF4-FFF2-40B4-BE49-F238E27FC236}">
                <a16:creationId xmlns="" xmlns:a16="http://schemas.microsoft.com/office/drawing/2014/main" id="{BCBF3059-2EB8-B043-B66C-0D15D523D7FF}"/>
              </a:ext>
            </a:extLst>
          </p:cNvPr>
          <p:cNvSpPr/>
          <p:nvPr/>
        </p:nvSpPr>
        <p:spPr>
          <a:xfrm>
            <a:off x="465137" y="4128626"/>
            <a:ext cx="4380783" cy="307777"/>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Diagnose failures</a:t>
            </a:r>
            <a:endParaRPr lang="en-US" sz="1400" dirty="0">
              <a:solidFill>
                <a:schemeClr val="bg1"/>
              </a:solidFill>
            </a:endParaRPr>
          </a:p>
        </p:txBody>
      </p:sp>
      <p:sp>
        <p:nvSpPr>
          <p:cNvPr id="27" name="Rectangle 26">
            <a:extLst>
              <a:ext uri="{FF2B5EF4-FFF2-40B4-BE49-F238E27FC236}">
                <a16:creationId xmlns="" xmlns:a16="http://schemas.microsoft.com/office/drawing/2014/main" id="{941C0FD9-591A-C149-A27D-8C4F757D293D}"/>
              </a:ext>
            </a:extLst>
          </p:cNvPr>
          <p:cNvSpPr/>
          <p:nvPr/>
        </p:nvSpPr>
        <p:spPr>
          <a:xfrm>
            <a:off x="465136" y="4680031"/>
            <a:ext cx="3944769" cy="307777"/>
          </a:xfrm>
          <a:prstGeom prst="rect">
            <a:avLst/>
          </a:prstGeom>
        </p:spPr>
        <p:txBody>
          <a:bodyPr wrap="square">
            <a:spAutoFit/>
          </a:bodyPr>
          <a:lstStyle/>
          <a:p>
            <a:r>
              <a:rPr lang="en-US" sz="1400" b="1" dirty="0" smtClean="0">
                <a:solidFill>
                  <a:schemeClr val="tx2"/>
                </a:solidFill>
                <a:latin typeface="+mj-lt"/>
              </a:rPr>
              <a:t>Dashboards</a:t>
            </a:r>
            <a:endParaRPr lang="en-US" sz="1400" b="1" dirty="0">
              <a:solidFill>
                <a:schemeClr val="tx2"/>
              </a:solidFill>
              <a:latin typeface="+mj-lt"/>
            </a:endParaRPr>
          </a:p>
        </p:txBody>
      </p:sp>
      <p:sp>
        <p:nvSpPr>
          <p:cNvPr id="28" name="Rectangle 27">
            <a:extLst>
              <a:ext uri="{FF2B5EF4-FFF2-40B4-BE49-F238E27FC236}">
                <a16:creationId xmlns="" xmlns:a16="http://schemas.microsoft.com/office/drawing/2014/main" id="{941C0FD9-591A-C149-A27D-8C4F757D293D}"/>
              </a:ext>
            </a:extLst>
          </p:cNvPr>
          <p:cNvSpPr/>
          <p:nvPr/>
        </p:nvSpPr>
        <p:spPr>
          <a:xfrm>
            <a:off x="465136" y="5217058"/>
            <a:ext cx="3944769" cy="307777"/>
          </a:xfrm>
          <a:prstGeom prst="rect">
            <a:avLst/>
          </a:prstGeom>
        </p:spPr>
        <p:txBody>
          <a:bodyPr wrap="square">
            <a:spAutoFit/>
          </a:bodyPr>
          <a:lstStyle/>
          <a:p>
            <a:r>
              <a:rPr lang="en-US" sz="1400" b="1" dirty="0" smtClean="0">
                <a:solidFill>
                  <a:schemeClr val="tx2"/>
                </a:solidFill>
                <a:latin typeface="+mj-lt"/>
              </a:rPr>
              <a:t>Historical data</a:t>
            </a:r>
            <a:endParaRPr lang="en-US" sz="1400" b="1" dirty="0">
              <a:solidFill>
                <a:schemeClr val="tx2"/>
              </a:solidFill>
              <a:latin typeface="+mj-lt"/>
            </a:endParaRPr>
          </a:p>
        </p:txBody>
      </p:sp>
      <p:pic>
        <p:nvPicPr>
          <p:cNvPr id="29" name="Picture 28">
            <a:extLst>
              <a:ext uri="{FF2B5EF4-FFF2-40B4-BE49-F238E27FC236}">
                <a16:creationId xmlns="" xmlns:a16="http://schemas.microsoft.com/office/drawing/2014/main" id="{E8CCFA47-49AF-4DE8-90E1-43107863091B}"/>
              </a:ext>
            </a:extLst>
          </p:cNvPr>
          <p:cNvPicPr>
            <a:picLocks/>
          </p:cNvPicPr>
          <p:nvPr/>
        </p:nvPicPr>
        <p:blipFill rotWithShape="1">
          <a:blip r:embed="rId5"/>
          <a:srcRect r="26540" b="10303"/>
          <a:stretch/>
        </p:blipFill>
        <p:spPr>
          <a:xfrm>
            <a:off x="6375618" y="1374945"/>
            <a:ext cx="6060858" cy="4377984"/>
          </a:xfrm>
          <a:prstGeom prst="rect">
            <a:avLst/>
          </a:prstGeom>
          <a:ln w="19050">
            <a:noFill/>
          </a:ln>
        </p:spPr>
      </p:pic>
    </p:spTree>
    <p:extLst>
      <p:ext uri="{BB962C8B-B14F-4D97-AF65-F5344CB8AC3E}">
        <p14:creationId xmlns:p14="http://schemas.microsoft.com/office/powerpoint/2010/main" val="36115035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65000"/>
            <a:extLst>
              <a:ext uri="{28A0092B-C50C-407E-A947-70E740481C1C}">
                <a14:useLocalDpi xmlns:a14="http://schemas.microsoft.com/office/drawing/2010/main" val="0"/>
              </a:ext>
            </a:extLst>
          </a:blip>
          <a:srcRect l="28876" t="13912" r="4319"/>
          <a:stretch/>
        </p:blipFill>
        <p:spPr>
          <a:xfrm>
            <a:off x="4294909" y="0"/>
            <a:ext cx="8141566" cy="6994525"/>
          </a:xfrm>
          <a:prstGeom prst="rect">
            <a:avLst/>
          </a:prstGeom>
        </p:spPr>
      </p:pic>
      <p:sp>
        <p:nvSpPr>
          <p:cNvPr id="3" name="Rectangle 2"/>
          <p:cNvSpPr/>
          <p:nvPr/>
        </p:nvSpPr>
        <p:spPr bwMode="auto">
          <a:xfrm>
            <a:off x="4294909" y="0"/>
            <a:ext cx="585763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856509" y="0"/>
            <a:ext cx="5857630" cy="6994525"/>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 xmlns:a16="http://schemas.microsoft.com/office/drawing/2014/main" id="{FF9C8D1B-F262-104C-8A7C-A1BD8C0ED30B}"/>
              </a:ext>
            </a:extLst>
          </p:cNvPr>
          <p:cNvSpPr>
            <a:spLocks noGrp="1"/>
          </p:cNvSpPr>
          <p:nvPr>
            <p:ph type="title"/>
          </p:nvPr>
        </p:nvSpPr>
        <p:spPr>
          <a:xfrm>
            <a:off x="465138" y="3168183"/>
            <a:ext cx="7604124" cy="658155"/>
          </a:xfrm>
        </p:spPr>
        <p:txBody>
          <a:bodyPr/>
          <a:lstStyle/>
          <a:p>
            <a:r>
              <a:rPr lang="en-US" dirty="0" smtClean="0">
                <a:solidFill>
                  <a:srgbClr val="FFFFFF"/>
                </a:solidFill>
              </a:rPr>
              <a:t>Azure Pipelines</a:t>
            </a:r>
            <a:endParaRPr lang="en-US" dirty="0"/>
          </a:p>
        </p:txBody>
      </p:sp>
    </p:spTree>
    <p:extLst>
      <p:ext uri="{BB962C8B-B14F-4D97-AF65-F5344CB8AC3E}">
        <p14:creationId xmlns:p14="http://schemas.microsoft.com/office/powerpoint/2010/main" val="14448145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3621953" cy="1045440"/>
          </a:xfrm>
        </p:spPr>
        <p:txBody>
          <a:bodyPr/>
          <a:lstStyle/>
          <a:p>
            <a:r>
              <a:rPr lang="en-US" dirty="0" smtClean="0">
                <a:solidFill>
                  <a:schemeClr val="bg1"/>
                </a:solidFill>
              </a:rPr>
              <a:t>What is a Pipeline in Azure DevOps?</a:t>
            </a:r>
            <a:endParaRPr lang="en-US" dirty="0">
              <a:solidFill>
                <a:schemeClr val="bg1"/>
              </a:solidFill>
            </a:endParaRPr>
          </a:p>
        </p:txBody>
      </p:sp>
      <p:sp>
        <p:nvSpPr>
          <p:cNvPr id="94" name="Rectangle 93">
            <a:extLst>
              <a:ext uri="{FF2B5EF4-FFF2-40B4-BE49-F238E27FC236}">
                <a16:creationId xmlns="" xmlns:a16="http://schemas.microsoft.com/office/drawing/2014/main" id="{F5F8E58C-FBF8-804F-A5FA-BC7A4C68A494}"/>
              </a:ext>
            </a:extLst>
          </p:cNvPr>
          <p:cNvSpPr/>
          <p:nvPr/>
        </p:nvSpPr>
        <p:spPr>
          <a:xfrm>
            <a:off x="465136" y="2065777"/>
            <a:ext cx="3944769" cy="307777"/>
          </a:xfrm>
          <a:prstGeom prst="rect">
            <a:avLst/>
          </a:prstGeom>
        </p:spPr>
        <p:txBody>
          <a:bodyPr wrap="square">
            <a:spAutoFit/>
          </a:bodyPr>
          <a:lstStyle/>
          <a:p>
            <a:r>
              <a:rPr lang="en-US" sz="1400" b="1" dirty="0" smtClean="0">
                <a:solidFill>
                  <a:schemeClr val="tx2"/>
                </a:solidFill>
                <a:latin typeface="+mj-lt"/>
              </a:rPr>
              <a:t>Automation engine</a:t>
            </a:r>
            <a:endParaRPr lang="en-US" sz="1400" b="1" dirty="0">
              <a:solidFill>
                <a:schemeClr val="tx2"/>
              </a:solidFill>
              <a:latin typeface="+mj-lt"/>
            </a:endParaRPr>
          </a:p>
        </p:txBody>
      </p:sp>
      <p:sp>
        <p:nvSpPr>
          <p:cNvPr id="86" name="Rectangle 85">
            <a:extLst>
              <a:ext uri="{FF2B5EF4-FFF2-40B4-BE49-F238E27FC236}">
                <a16:creationId xmlns="" xmlns:a16="http://schemas.microsoft.com/office/drawing/2014/main" id="{F5F8E58C-FBF8-804F-A5FA-BC7A4C68A494}"/>
              </a:ext>
            </a:extLst>
          </p:cNvPr>
          <p:cNvSpPr/>
          <p:nvPr/>
        </p:nvSpPr>
        <p:spPr>
          <a:xfrm>
            <a:off x="465136" y="2601258"/>
            <a:ext cx="3944769" cy="307777"/>
          </a:xfrm>
          <a:prstGeom prst="rect">
            <a:avLst/>
          </a:prstGeom>
        </p:spPr>
        <p:txBody>
          <a:bodyPr wrap="square">
            <a:spAutoFit/>
          </a:bodyPr>
          <a:lstStyle/>
          <a:p>
            <a:r>
              <a:rPr lang="en-US" sz="1400" b="1" dirty="0" smtClean="0">
                <a:solidFill>
                  <a:schemeClr val="tx2"/>
                </a:solidFill>
                <a:latin typeface="+mj-lt"/>
              </a:rPr>
              <a:t>Continuous Integration (CI)</a:t>
            </a:r>
            <a:endParaRPr lang="en-US" sz="1400" b="1" dirty="0">
              <a:solidFill>
                <a:schemeClr val="tx2"/>
              </a:solidFill>
              <a:latin typeface="+mj-lt"/>
            </a:endParaRPr>
          </a:p>
        </p:txBody>
      </p:sp>
      <p:sp>
        <p:nvSpPr>
          <p:cNvPr id="88" name="Rectangle 87">
            <a:extLst>
              <a:ext uri="{FF2B5EF4-FFF2-40B4-BE49-F238E27FC236}">
                <a16:creationId xmlns="" xmlns:a16="http://schemas.microsoft.com/office/drawing/2014/main" id="{F5F8E58C-FBF8-804F-A5FA-BC7A4C68A494}"/>
              </a:ext>
            </a:extLst>
          </p:cNvPr>
          <p:cNvSpPr/>
          <p:nvPr/>
        </p:nvSpPr>
        <p:spPr>
          <a:xfrm>
            <a:off x="465136" y="3136739"/>
            <a:ext cx="3944769" cy="307777"/>
          </a:xfrm>
          <a:prstGeom prst="rect">
            <a:avLst/>
          </a:prstGeom>
        </p:spPr>
        <p:txBody>
          <a:bodyPr wrap="square">
            <a:spAutoFit/>
          </a:bodyPr>
          <a:lstStyle/>
          <a:p>
            <a:r>
              <a:rPr lang="en-US" sz="1400" b="1" dirty="0" smtClean="0">
                <a:solidFill>
                  <a:schemeClr val="tx2"/>
                </a:solidFill>
                <a:latin typeface="+mj-lt"/>
              </a:rPr>
              <a:t>Continuous Delivery (CD)</a:t>
            </a:r>
            <a:endParaRPr lang="en-US" sz="1400" b="1" dirty="0">
              <a:solidFill>
                <a:schemeClr val="tx2"/>
              </a:solidFill>
              <a:latin typeface="+mj-lt"/>
            </a:endParaRPr>
          </a:p>
        </p:txBody>
      </p:sp>
      <p:grpSp>
        <p:nvGrpSpPr>
          <p:cNvPr id="354" name="Group 353"/>
          <p:cNvGrpSpPr/>
          <p:nvPr/>
        </p:nvGrpSpPr>
        <p:grpSpPr>
          <a:xfrm>
            <a:off x="4991252" y="1278344"/>
            <a:ext cx="6473984" cy="4437837"/>
            <a:chOff x="5323761" y="1088828"/>
            <a:chExt cx="6099312" cy="4181004"/>
          </a:xfrm>
        </p:grpSpPr>
        <p:sp>
          <p:nvSpPr>
            <p:cNvPr id="128" name="Rounded Rectangle 127">
              <a:extLst>
                <a:ext uri="{FF2B5EF4-FFF2-40B4-BE49-F238E27FC236}">
                  <a16:creationId xmlns="" xmlns:a16="http://schemas.microsoft.com/office/drawing/2014/main" id="{A477152B-BDF4-2D43-B8B7-49ABBC617877}"/>
                </a:ext>
              </a:extLst>
            </p:cNvPr>
            <p:cNvSpPr/>
            <p:nvPr/>
          </p:nvSpPr>
          <p:spPr bwMode="auto">
            <a:xfrm>
              <a:off x="9600626" y="4619590"/>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Step</a:t>
              </a:r>
              <a:endParaRPr lang="en-US" sz="1200" dirty="0">
                <a:solidFill>
                  <a:schemeClr val="bg1"/>
                </a:solidFill>
                <a:latin typeface="+mj-lt"/>
              </a:endParaRPr>
            </a:p>
          </p:txBody>
        </p:sp>
        <p:sp>
          <p:nvSpPr>
            <p:cNvPr id="244" name="Rounded Rectangle 243">
              <a:extLst>
                <a:ext uri="{FF2B5EF4-FFF2-40B4-BE49-F238E27FC236}">
                  <a16:creationId xmlns="" xmlns:a16="http://schemas.microsoft.com/office/drawing/2014/main" id="{9E35A2DC-8B57-6746-BCDB-103B31F2CE9F}"/>
                </a:ext>
              </a:extLst>
            </p:cNvPr>
            <p:cNvSpPr/>
            <p:nvPr/>
          </p:nvSpPr>
          <p:spPr bwMode="auto">
            <a:xfrm>
              <a:off x="5323761" y="1088828"/>
              <a:ext cx="6099312" cy="470311"/>
            </a:xfrm>
            <a:prstGeom prst="roundRect">
              <a:avLst>
                <a:gd name="adj" fmla="val 0"/>
              </a:avLst>
            </a:prstGeom>
            <a:solidFill>
              <a:schemeClr val="accent5"/>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400" dirty="0" smtClean="0">
                  <a:solidFill>
                    <a:schemeClr val="tx1"/>
                  </a:solidFill>
                  <a:latin typeface="+mj-lt"/>
                </a:rPr>
                <a:t>YAML Definition</a:t>
              </a:r>
              <a:endParaRPr lang="x-none" sz="1400" dirty="0">
                <a:solidFill>
                  <a:schemeClr val="tx1"/>
                </a:solidFill>
                <a:latin typeface="+mj-lt"/>
              </a:endParaRPr>
            </a:p>
          </p:txBody>
        </p:sp>
        <p:sp>
          <p:nvSpPr>
            <p:cNvPr id="245" name="Rectangle 244">
              <a:extLst>
                <a:ext uri="{FF2B5EF4-FFF2-40B4-BE49-F238E27FC236}">
                  <a16:creationId xmlns="" xmlns:a16="http://schemas.microsoft.com/office/drawing/2014/main" id="{AE9E5C4E-DDE5-8845-B6D9-366AB6E860C1}"/>
                </a:ext>
              </a:extLst>
            </p:cNvPr>
            <p:cNvSpPr/>
            <p:nvPr/>
          </p:nvSpPr>
          <p:spPr bwMode="auto">
            <a:xfrm>
              <a:off x="5323761" y="1559139"/>
              <a:ext cx="6099312" cy="3710693"/>
            </a:xfrm>
            <a:prstGeom prst="rect">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ounded Rectangle 251">
              <a:extLst>
                <a:ext uri="{FF2B5EF4-FFF2-40B4-BE49-F238E27FC236}">
                  <a16:creationId xmlns="" xmlns:a16="http://schemas.microsoft.com/office/drawing/2014/main" id="{A477152B-BDF4-2D43-B8B7-49ABBC617877}"/>
                </a:ext>
              </a:extLst>
            </p:cNvPr>
            <p:cNvSpPr/>
            <p:nvPr/>
          </p:nvSpPr>
          <p:spPr bwMode="auto">
            <a:xfrm>
              <a:off x="9600626" y="4046137"/>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sp>
          <p:nvSpPr>
            <p:cNvPr id="253" name="Rounded Rectangle 252">
              <a:extLst>
                <a:ext uri="{FF2B5EF4-FFF2-40B4-BE49-F238E27FC236}">
                  <a16:creationId xmlns="" xmlns:a16="http://schemas.microsoft.com/office/drawing/2014/main" id="{A477152B-BDF4-2D43-B8B7-49ABBC617877}"/>
                </a:ext>
              </a:extLst>
            </p:cNvPr>
            <p:cNvSpPr/>
            <p:nvPr/>
          </p:nvSpPr>
          <p:spPr bwMode="auto">
            <a:xfrm>
              <a:off x="9600626" y="3472682"/>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sp>
          <p:nvSpPr>
            <p:cNvPr id="254" name="Rounded Rectangle 253">
              <a:extLst>
                <a:ext uri="{FF2B5EF4-FFF2-40B4-BE49-F238E27FC236}">
                  <a16:creationId xmlns="" xmlns:a16="http://schemas.microsoft.com/office/drawing/2014/main" id="{A477152B-BDF4-2D43-B8B7-49ABBC617877}"/>
                </a:ext>
              </a:extLst>
            </p:cNvPr>
            <p:cNvSpPr/>
            <p:nvPr/>
          </p:nvSpPr>
          <p:spPr bwMode="auto">
            <a:xfrm>
              <a:off x="9600626" y="2899227"/>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sp>
          <p:nvSpPr>
            <p:cNvPr id="255" name="Rounded Rectangle 254">
              <a:extLst>
                <a:ext uri="{FF2B5EF4-FFF2-40B4-BE49-F238E27FC236}">
                  <a16:creationId xmlns="" xmlns:a16="http://schemas.microsoft.com/office/drawing/2014/main" id="{A477152B-BDF4-2D43-B8B7-49ABBC617877}"/>
                </a:ext>
              </a:extLst>
            </p:cNvPr>
            <p:cNvSpPr/>
            <p:nvPr/>
          </p:nvSpPr>
          <p:spPr bwMode="auto">
            <a:xfrm>
              <a:off x="9600626" y="2325772"/>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sp>
          <p:nvSpPr>
            <p:cNvPr id="256" name="Rounded Rectangle 255">
              <a:extLst>
                <a:ext uri="{FF2B5EF4-FFF2-40B4-BE49-F238E27FC236}">
                  <a16:creationId xmlns="" xmlns:a16="http://schemas.microsoft.com/office/drawing/2014/main" id="{A477152B-BDF4-2D43-B8B7-49ABBC617877}"/>
                </a:ext>
              </a:extLst>
            </p:cNvPr>
            <p:cNvSpPr/>
            <p:nvPr/>
          </p:nvSpPr>
          <p:spPr bwMode="auto">
            <a:xfrm>
              <a:off x="9600626" y="1752317"/>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pic>
          <p:nvPicPr>
            <p:cNvPr id="3" name="Picture 2"/>
            <p:cNvPicPr>
              <a:picLocks noChangeAspect="1"/>
            </p:cNvPicPr>
            <p:nvPr/>
          </p:nvPicPr>
          <p:blipFill>
            <a:blip r:embed="rId3"/>
            <a:stretch>
              <a:fillRect/>
            </a:stretch>
          </p:blipFill>
          <p:spPr>
            <a:xfrm>
              <a:off x="9774036" y="1848581"/>
              <a:ext cx="265482" cy="265482"/>
            </a:xfrm>
            <a:prstGeom prst="rect">
              <a:avLst/>
            </a:prstGeom>
          </p:spPr>
        </p:pic>
        <p:pic>
          <p:nvPicPr>
            <p:cNvPr id="257" name="Picture 256"/>
            <p:cNvPicPr>
              <a:picLocks noChangeAspect="1"/>
            </p:cNvPicPr>
            <p:nvPr/>
          </p:nvPicPr>
          <p:blipFill>
            <a:blip r:embed="rId3"/>
            <a:stretch>
              <a:fillRect/>
            </a:stretch>
          </p:blipFill>
          <p:spPr>
            <a:xfrm>
              <a:off x="9774036" y="2422036"/>
              <a:ext cx="265482" cy="265482"/>
            </a:xfrm>
            <a:prstGeom prst="rect">
              <a:avLst/>
            </a:prstGeom>
          </p:spPr>
        </p:pic>
        <p:pic>
          <p:nvPicPr>
            <p:cNvPr id="258" name="Picture 257"/>
            <p:cNvPicPr>
              <a:picLocks noChangeAspect="1"/>
            </p:cNvPicPr>
            <p:nvPr/>
          </p:nvPicPr>
          <p:blipFill>
            <a:blip r:embed="rId3"/>
            <a:stretch>
              <a:fillRect/>
            </a:stretch>
          </p:blipFill>
          <p:spPr>
            <a:xfrm>
              <a:off x="9774036" y="2995491"/>
              <a:ext cx="265482" cy="265482"/>
            </a:xfrm>
            <a:prstGeom prst="rect">
              <a:avLst/>
            </a:prstGeom>
          </p:spPr>
        </p:pic>
        <p:pic>
          <p:nvPicPr>
            <p:cNvPr id="259" name="Picture 258"/>
            <p:cNvPicPr>
              <a:picLocks noChangeAspect="1"/>
            </p:cNvPicPr>
            <p:nvPr/>
          </p:nvPicPr>
          <p:blipFill>
            <a:blip r:embed="rId3"/>
            <a:stretch>
              <a:fillRect/>
            </a:stretch>
          </p:blipFill>
          <p:spPr>
            <a:xfrm>
              <a:off x="9774036" y="3568946"/>
              <a:ext cx="265482" cy="265482"/>
            </a:xfrm>
            <a:prstGeom prst="rect">
              <a:avLst/>
            </a:prstGeom>
          </p:spPr>
        </p:pic>
        <p:pic>
          <p:nvPicPr>
            <p:cNvPr id="260" name="Picture 259"/>
            <p:cNvPicPr>
              <a:picLocks noChangeAspect="1"/>
            </p:cNvPicPr>
            <p:nvPr/>
          </p:nvPicPr>
          <p:blipFill>
            <a:blip r:embed="rId3"/>
            <a:stretch>
              <a:fillRect/>
            </a:stretch>
          </p:blipFill>
          <p:spPr>
            <a:xfrm>
              <a:off x="9774036" y="4142401"/>
              <a:ext cx="265482" cy="265482"/>
            </a:xfrm>
            <a:prstGeom prst="rect">
              <a:avLst/>
            </a:prstGeom>
          </p:spPr>
        </p:pic>
        <p:pic>
          <p:nvPicPr>
            <p:cNvPr id="261" name="Picture 260"/>
            <p:cNvPicPr>
              <a:picLocks noChangeAspect="1"/>
            </p:cNvPicPr>
            <p:nvPr/>
          </p:nvPicPr>
          <p:blipFill>
            <a:blip r:embed="rId3"/>
            <a:stretch>
              <a:fillRect/>
            </a:stretch>
          </p:blipFill>
          <p:spPr>
            <a:xfrm>
              <a:off x="9774036" y="4715854"/>
              <a:ext cx="265482" cy="265482"/>
            </a:xfrm>
            <a:prstGeom prst="rect">
              <a:avLst/>
            </a:prstGeom>
          </p:spPr>
        </p:pic>
        <p:grpSp>
          <p:nvGrpSpPr>
            <p:cNvPr id="342" name="Group 341"/>
            <p:cNvGrpSpPr/>
            <p:nvPr/>
          </p:nvGrpSpPr>
          <p:grpSpPr>
            <a:xfrm>
              <a:off x="7562347" y="2021268"/>
              <a:ext cx="1651447" cy="1909424"/>
              <a:chOff x="8004702" y="2069396"/>
              <a:chExt cx="1651447" cy="1909424"/>
            </a:xfrm>
          </p:grpSpPr>
          <p:sp>
            <p:nvSpPr>
              <p:cNvPr id="262" name="Rounded Rectangle 261">
                <a:extLst>
                  <a:ext uri="{FF2B5EF4-FFF2-40B4-BE49-F238E27FC236}">
                    <a16:creationId xmlns="" xmlns:a16="http://schemas.microsoft.com/office/drawing/2014/main" id="{A477152B-BDF4-2D43-B8B7-49ABBC617877}"/>
                  </a:ext>
                </a:extLst>
              </p:cNvPr>
              <p:cNvSpPr/>
              <p:nvPr/>
            </p:nvSpPr>
            <p:spPr bwMode="auto">
              <a:xfrm>
                <a:off x="8004702" y="2069396"/>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Job</a:t>
                </a:r>
                <a:endParaRPr lang="en-US" sz="1200" dirty="0">
                  <a:solidFill>
                    <a:schemeClr val="bg1"/>
                  </a:solidFill>
                  <a:latin typeface="+mj-lt"/>
                </a:endParaRPr>
              </a:p>
            </p:txBody>
          </p:sp>
          <p:sp>
            <p:nvSpPr>
              <p:cNvPr id="266" name="Rounded Rectangle 265">
                <a:extLst>
                  <a:ext uri="{FF2B5EF4-FFF2-40B4-BE49-F238E27FC236}">
                    <a16:creationId xmlns="" xmlns:a16="http://schemas.microsoft.com/office/drawing/2014/main" id="{A477152B-BDF4-2D43-B8B7-49ABBC617877}"/>
                  </a:ext>
                </a:extLst>
              </p:cNvPr>
              <p:cNvSpPr/>
              <p:nvPr/>
            </p:nvSpPr>
            <p:spPr bwMode="auto">
              <a:xfrm>
                <a:off x="8004702" y="3520810"/>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Job</a:t>
                </a:r>
                <a:endParaRPr lang="en-US" sz="1200" dirty="0">
                  <a:solidFill>
                    <a:schemeClr val="bg1"/>
                  </a:solidFill>
                  <a:latin typeface="+mj-lt"/>
                </a:endParaRPr>
              </a:p>
            </p:txBody>
          </p:sp>
        </p:grpSp>
        <p:sp>
          <p:nvSpPr>
            <p:cNvPr id="319" name="Rounded Rectangle 318">
              <a:extLst>
                <a:ext uri="{FF2B5EF4-FFF2-40B4-BE49-F238E27FC236}">
                  <a16:creationId xmlns="" xmlns:a16="http://schemas.microsoft.com/office/drawing/2014/main" id="{A477152B-BDF4-2D43-B8B7-49ABBC617877}"/>
                </a:ext>
              </a:extLst>
            </p:cNvPr>
            <p:cNvSpPr/>
            <p:nvPr/>
          </p:nvSpPr>
          <p:spPr bwMode="auto">
            <a:xfrm>
              <a:off x="7562347" y="4619590"/>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Job</a:t>
              </a:r>
              <a:endParaRPr lang="en-US" sz="1200" dirty="0">
                <a:solidFill>
                  <a:schemeClr val="bg1"/>
                </a:solidFill>
                <a:latin typeface="+mj-lt"/>
              </a:endParaRPr>
            </a:p>
          </p:txBody>
        </p:sp>
        <p:cxnSp>
          <p:nvCxnSpPr>
            <p:cNvPr id="321" name="Elbow Connector 320"/>
            <p:cNvCxnSpPr>
              <a:stCxn id="256" idx="1"/>
              <a:endCxn id="255" idx="1"/>
            </p:cNvCxnSpPr>
            <p:nvPr/>
          </p:nvCxnSpPr>
          <p:spPr>
            <a:xfrm rot="10800000" flipV="1">
              <a:off x="9600626" y="1981321"/>
              <a:ext cx="12700" cy="573455"/>
            </a:xfrm>
            <a:prstGeom prst="bentConnector3">
              <a:avLst>
                <a:gd name="adj1" fmla="val 1591307"/>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endCxn id="262" idx="3"/>
            </p:cNvCxnSpPr>
            <p:nvPr/>
          </p:nvCxnSpPr>
          <p:spPr>
            <a:xfrm flipH="1">
              <a:off x="9213794" y="2248915"/>
              <a:ext cx="203468" cy="1358"/>
            </a:xfrm>
            <a:prstGeom prst="line">
              <a:avLst/>
            </a:prstGeom>
            <a:ln w="2540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0" name="Elbow Connector 329"/>
            <p:cNvCxnSpPr>
              <a:stCxn id="254" idx="1"/>
              <a:endCxn id="252" idx="1"/>
            </p:cNvCxnSpPr>
            <p:nvPr/>
          </p:nvCxnSpPr>
          <p:spPr>
            <a:xfrm rot="10800000" flipV="1">
              <a:off x="9600626" y="3128232"/>
              <a:ext cx="12700" cy="1146910"/>
            </a:xfrm>
            <a:prstGeom prst="bentConnector3">
              <a:avLst>
                <a:gd name="adj1" fmla="val 1612236"/>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a:off x="9213794" y="3682552"/>
              <a:ext cx="203468" cy="1358"/>
            </a:xfrm>
            <a:prstGeom prst="line">
              <a:avLst/>
            </a:prstGeom>
            <a:ln w="2540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128" idx="1"/>
            </p:cNvCxnSpPr>
            <p:nvPr/>
          </p:nvCxnSpPr>
          <p:spPr>
            <a:xfrm flipH="1">
              <a:off x="9213794" y="4848595"/>
              <a:ext cx="386832" cy="0"/>
            </a:xfrm>
            <a:prstGeom prst="line">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38" name="Picture 337"/>
            <p:cNvPicPr>
              <a:picLocks noChangeAspect="1"/>
            </p:cNvPicPr>
            <p:nvPr/>
          </p:nvPicPr>
          <p:blipFill>
            <a:blip r:embed="rId4"/>
            <a:stretch>
              <a:fillRect/>
            </a:stretch>
          </p:blipFill>
          <p:spPr>
            <a:xfrm>
              <a:off x="7751916" y="2129989"/>
              <a:ext cx="240570" cy="240568"/>
            </a:xfrm>
            <a:prstGeom prst="rect">
              <a:avLst/>
            </a:prstGeom>
          </p:spPr>
        </p:pic>
        <p:pic>
          <p:nvPicPr>
            <p:cNvPr id="339" name="Picture 338"/>
            <p:cNvPicPr>
              <a:picLocks noChangeAspect="1"/>
            </p:cNvPicPr>
            <p:nvPr/>
          </p:nvPicPr>
          <p:blipFill>
            <a:blip r:embed="rId4"/>
            <a:stretch>
              <a:fillRect/>
            </a:stretch>
          </p:blipFill>
          <p:spPr>
            <a:xfrm>
              <a:off x="7751916" y="3581402"/>
              <a:ext cx="240570" cy="240568"/>
            </a:xfrm>
            <a:prstGeom prst="rect">
              <a:avLst/>
            </a:prstGeom>
          </p:spPr>
        </p:pic>
        <p:pic>
          <p:nvPicPr>
            <p:cNvPr id="340" name="Picture 339"/>
            <p:cNvPicPr>
              <a:picLocks noChangeAspect="1"/>
            </p:cNvPicPr>
            <p:nvPr/>
          </p:nvPicPr>
          <p:blipFill>
            <a:blip r:embed="rId4"/>
            <a:stretch>
              <a:fillRect/>
            </a:stretch>
          </p:blipFill>
          <p:spPr>
            <a:xfrm>
              <a:off x="7751916" y="4728311"/>
              <a:ext cx="240570" cy="240568"/>
            </a:xfrm>
            <a:prstGeom prst="rect">
              <a:avLst/>
            </a:prstGeom>
          </p:spPr>
        </p:pic>
        <p:sp>
          <p:nvSpPr>
            <p:cNvPr id="341" name="Rounded Rectangle 340">
              <a:extLst>
                <a:ext uri="{FF2B5EF4-FFF2-40B4-BE49-F238E27FC236}">
                  <a16:creationId xmlns="" xmlns:a16="http://schemas.microsoft.com/office/drawing/2014/main" id="{A477152B-BDF4-2D43-B8B7-49ABBC617877}"/>
                </a:ext>
              </a:extLst>
            </p:cNvPr>
            <p:cNvSpPr/>
            <p:nvPr/>
          </p:nvSpPr>
          <p:spPr bwMode="auto">
            <a:xfrm>
              <a:off x="5498621" y="2746975"/>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Stage</a:t>
              </a:r>
              <a:endParaRPr lang="en-US" sz="1200" dirty="0">
                <a:solidFill>
                  <a:schemeClr val="bg1"/>
                </a:solidFill>
                <a:latin typeface="+mj-lt"/>
              </a:endParaRPr>
            </a:p>
          </p:txBody>
        </p:sp>
        <p:cxnSp>
          <p:nvCxnSpPr>
            <p:cNvPr id="344" name="Elbow Connector 343"/>
            <p:cNvCxnSpPr>
              <a:stCxn id="262" idx="1"/>
              <a:endCxn id="266" idx="1"/>
            </p:cNvCxnSpPr>
            <p:nvPr/>
          </p:nvCxnSpPr>
          <p:spPr>
            <a:xfrm rot="10800000" flipV="1">
              <a:off x="7562347" y="2250273"/>
              <a:ext cx="12700" cy="1451414"/>
            </a:xfrm>
            <a:prstGeom prst="bentConnector3">
              <a:avLst>
                <a:gd name="adj1" fmla="val 1800000"/>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7147055" y="2974622"/>
              <a:ext cx="203468" cy="1358"/>
            </a:xfrm>
            <a:prstGeom prst="line">
              <a:avLst/>
            </a:prstGeom>
            <a:ln w="2540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49" name="Rounded Rectangle 348">
              <a:extLst>
                <a:ext uri="{FF2B5EF4-FFF2-40B4-BE49-F238E27FC236}">
                  <a16:creationId xmlns="" xmlns:a16="http://schemas.microsoft.com/office/drawing/2014/main" id="{A477152B-BDF4-2D43-B8B7-49ABBC617877}"/>
                </a:ext>
              </a:extLst>
            </p:cNvPr>
            <p:cNvSpPr/>
            <p:nvPr/>
          </p:nvSpPr>
          <p:spPr bwMode="auto">
            <a:xfrm>
              <a:off x="5498621" y="4619590"/>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Stage</a:t>
              </a:r>
            </a:p>
          </p:txBody>
        </p:sp>
        <p:cxnSp>
          <p:nvCxnSpPr>
            <p:cNvPr id="350" name="Straight Connector 349"/>
            <p:cNvCxnSpPr>
              <a:stCxn id="319" idx="1"/>
            </p:cNvCxnSpPr>
            <p:nvPr/>
          </p:nvCxnSpPr>
          <p:spPr>
            <a:xfrm flipH="1">
              <a:off x="7147055" y="4848595"/>
              <a:ext cx="415292" cy="0"/>
            </a:xfrm>
            <a:prstGeom prst="line">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52" name="Picture 351"/>
            <p:cNvPicPr>
              <a:picLocks noChangeAspect="1"/>
            </p:cNvPicPr>
            <p:nvPr/>
          </p:nvPicPr>
          <p:blipFill>
            <a:blip r:embed="rId5"/>
            <a:stretch>
              <a:fillRect/>
            </a:stretch>
          </p:blipFill>
          <p:spPr>
            <a:xfrm>
              <a:off x="5683383" y="2854358"/>
              <a:ext cx="219066" cy="241885"/>
            </a:xfrm>
            <a:prstGeom prst="rect">
              <a:avLst/>
            </a:prstGeom>
          </p:spPr>
        </p:pic>
        <p:pic>
          <p:nvPicPr>
            <p:cNvPr id="353" name="Picture 352"/>
            <p:cNvPicPr>
              <a:picLocks noChangeAspect="1"/>
            </p:cNvPicPr>
            <p:nvPr/>
          </p:nvPicPr>
          <p:blipFill>
            <a:blip r:embed="rId5"/>
            <a:stretch>
              <a:fillRect/>
            </a:stretch>
          </p:blipFill>
          <p:spPr>
            <a:xfrm>
              <a:off x="5683383" y="4731215"/>
              <a:ext cx="219066" cy="241885"/>
            </a:xfrm>
            <a:prstGeom prst="rect">
              <a:avLst/>
            </a:prstGeom>
          </p:spPr>
        </p:pic>
      </p:grpSp>
      <p:sp>
        <p:nvSpPr>
          <p:cNvPr id="41" name="Rectangle 40">
            <a:extLst>
              <a:ext uri="{FF2B5EF4-FFF2-40B4-BE49-F238E27FC236}">
                <a16:creationId xmlns="" xmlns:a16="http://schemas.microsoft.com/office/drawing/2014/main" id="{BCBF3059-2EB8-B043-B66C-0D15D523D7FF}"/>
              </a:ext>
            </a:extLst>
          </p:cNvPr>
          <p:cNvSpPr/>
          <p:nvPr/>
        </p:nvSpPr>
        <p:spPr>
          <a:xfrm>
            <a:off x="465137" y="4051707"/>
            <a:ext cx="3944769" cy="1384995"/>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Triggers</a:t>
            </a:r>
          </a:p>
          <a:p>
            <a:pPr marL="285750" indent="-285750">
              <a:buClr>
                <a:schemeClr val="tx2"/>
              </a:buClr>
              <a:buFont typeface="Arial" panose="020B0604020202020204" pitchFamily="34" charset="0"/>
              <a:buChar char="•"/>
            </a:pPr>
            <a:r>
              <a:rPr lang="en-US" sz="1400" dirty="0" smtClean="0">
                <a:solidFill>
                  <a:schemeClr val="bg1"/>
                </a:solidFill>
              </a:rPr>
              <a:t>Stages</a:t>
            </a:r>
          </a:p>
          <a:p>
            <a:pPr marL="285750" indent="-285750">
              <a:buClr>
                <a:schemeClr val="tx2"/>
              </a:buClr>
              <a:buFont typeface="Arial" panose="020B0604020202020204" pitchFamily="34" charset="0"/>
              <a:buChar char="•"/>
            </a:pPr>
            <a:r>
              <a:rPr lang="en-US" sz="1400" dirty="0" smtClean="0">
                <a:solidFill>
                  <a:schemeClr val="bg1"/>
                </a:solidFill>
              </a:rPr>
              <a:t>Jobs</a:t>
            </a:r>
          </a:p>
          <a:p>
            <a:pPr marL="285750" indent="-285750">
              <a:buClr>
                <a:schemeClr val="tx2"/>
              </a:buClr>
              <a:buFont typeface="Arial" panose="020B0604020202020204" pitchFamily="34" charset="0"/>
              <a:buChar char="•"/>
            </a:pPr>
            <a:r>
              <a:rPr lang="en-US" sz="1400" dirty="0" smtClean="0">
                <a:solidFill>
                  <a:schemeClr val="bg1"/>
                </a:solidFill>
              </a:rPr>
              <a:t>Agent</a:t>
            </a:r>
          </a:p>
          <a:p>
            <a:pPr marL="285750" indent="-285750">
              <a:buClr>
                <a:schemeClr val="tx2"/>
              </a:buClr>
              <a:buFont typeface="Arial" panose="020B0604020202020204" pitchFamily="34" charset="0"/>
              <a:buChar char="•"/>
            </a:pPr>
            <a:r>
              <a:rPr lang="en-US" sz="1400" dirty="0" smtClean="0">
                <a:solidFill>
                  <a:schemeClr val="bg1"/>
                </a:solidFill>
              </a:rPr>
              <a:t>Steps</a:t>
            </a:r>
          </a:p>
          <a:p>
            <a:pPr marL="285750" indent="-285750">
              <a:buClr>
                <a:schemeClr val="tx2"/>
              </a:buClr>
              <a:buFont typeface="Arial" panose="020B0604020202020204" pitchFamily="34" charset="0"/>
              <a:buChar char="•"/>
            </a:pPr>
            <a:endParaRPr lang="en-US" sz="1400" dirty="0">
              <a:solidFill>
                <a:schemeClr val="bg1"/>
              </a:solidFill>
            </a:endParaRPr>
          </a:p>
        </p:txBody>
      </p:sp>
      <p:sp>
        <p:nvSpPr>
          <p:cNvPr id="42" name="Rectangle 41">
            <a:extLst>
              <a:ext uri="{FF2B5EF4-FFF2-40B4-BE49-F238E27FC236}">
                <a16:creationId xmlns="" xmlns:a16="http://schemas.microsoft.com/office/drawing/2014/main" id="{F5F8E58C-FBF8-804F-A5FA-BC7A4C68A494}"/>
              </a:ext>
            </a:extLst>
          </p:cNvPr>
          <p:cNvSpPr/>
          <p:nvPr/>
        </p:nvSpPr>
        <p:spPr>
          <a:xfrm>
            <a:off x="465136" y="3676718"/>
            <a:ext cx="3944769" cy="307777"/>
          </a:xfrm>
          <a:prstGeom prst="rect">
            <a:avLst/>
          </a:prstGeom>
        </p:spPr>
        <p:txBody>
          <a:bodyPr wrap="square">
            <a:spAutoFit/>
          </a:bodyPr>
          <a:lstStyle/>
          <a:p>
            <a:r>
              <a:rPr lang="en-US" sz="1400" b="1" dirty="0" smtClean="0">
                <a:solidFill>
                  <a:schemeClr val="tx2"/>
                </a:solidFill>
                <a:latin typeface="+mj-lt"/>
              </a:rPr>
              <a:t>Pipeline Definition</a:t>
            </a:r>
            <a:endParaRPr lang="en-US" sz="1400" b="1" dirty="0">
              <a:solidFill>
                <a:schemeClr val="tx2"/>
              </a:solidFill>
              <a:latin typeface="+mj-lt"/>
            </a:endParaRPr>
          </a:p>
        </p:txBody>
      </p:sp>
    </p:spTree>
    <p:extLst>
      <p:ext uri="{BB962C8B-B14F-4D97-AF65-F5344CB8AC3E}">
        <p14:creationId xmlns:p14="http://schemas.microsoft.com/office/powerpoint/2010/main" val="147472652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4079153" cy="820738"/>
          </a:xfrm>
        </p:spPr>
        <p:txBody>
          <a:bodyPr/>
          <a:lstStyle/>
          <a:p>
            <a:r>
              <a:rPr lang="en-US" smtClean="0">
                <a:solidFill>
                  <a:schemeClr val="bg1"/>
                </a:solidFill>
              </a:rPr>
              <a:t>Azure Pipelines for CI/CD</a:t>
            </a:r>
            <a:endParaRPr lang="en-US" dirty="0">
              <a:solidFill>
                <a:schemeClr val="bg1"/>
              </a:solidFill>
            </a:endParaRPr>
          </a:p>
        </p:txBody>
      </p:sp>
      <p:sp>
        <p:nvSpPr>
          <p:cNvPr id="94" name="Rectangle 93">
            <a:extLst>
              <a:ext uri="{FF2B5EF4-FFF2-40B4-BE49-F238E27FC236}">
                <a16:creationId xmlns=""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smtClean="0">
                <a:solidFill>
                  <a:schemeClr val="tx2"/>
                </a:solidFill>
                <a:latin typeface="+mj-lt"/>
              </a:rPr>
              <a:t>Can create stages</a:t>
            </a:r>
            <a:endParaRPr lang="en-US" sz="1400" b="1" dirty="0">
              <a:solidFill>
                <a:schemeClr val="tx2"/>
              </a:solidFill>
              <a:latin typeface="+mj-lt"/>
            </a:endParaRPr>
          </a:p>
        </p:txBody>
      </p:sp>
      <p:sp>
        <p:nvSpPr>
          <p:cNvPr id="86" name="Rectangle 85">
            <a:extLst>
              <a:ext uri="{FF2B5EF4-FFF2-40B4-BE49-F238E27FC236}">
                <a16:creationId xmlns="" xmlns:a16="http://schemas.microsoft.com/office/drawing/2014/main" id="{F5F8E58C-FBF8-804F-A5FA-BC7A4C68A494}"/>
              </a:ext>
            </a:extLst>
          </p:cNvPr>
          <p:cNvSpPr/>
          <p:nvPr/>
        </p:nvSpPr>
        <p:spPr>
          <a:xfrm>
            <a:off x="465136" y="2213700"/>
            <a:ext cx="2817809" cy="523220"/>
          </a:xfrm>
          <a:prstGeom prst="rect">
            <a:avLst/>
          </a:prstGeom>
        </p:spPr>
        <p:txBody>
          <a:bodyPr wrap="square">
            <a:spAutoFit/>
          </a:bodyPr>
          <a:lstStyle/>
          <a:p>
            <a:r>
              <a:rPr lang="en-US" sz="1400" b="1" dirty="0" smtClean="0">
                <a:solidFill>
                  <a:schemeClr val="tx2"/>
                </a:solidFill>
                <a:latin typeface="+mj-lt"/>
              </a:rPr>
              <a:t>Best practice to </a:t>
            </a:r>
            <a:r>
              <a:rPr lang="en-US" sz="1400" b="1" smtClean="0">
                <a:solidFill>
                  <a:schemeClr val="tx2"/>
                </a:solidFill>
                <a:latin typeface="+mj-lt"/>
              </a:rPr>
              <a:t>decouple build from deployment</a:t>
            </a:r>
            <a:endParaRPr lang="en-US" sz="1400" b="1" dirty="0">
              <a:solidFill>
                <a:schemeClr val="tx2"/>
              </a:solidFill>
              <a:latin typeface="+mj-lt"/>
            </a:endParaRPr>
          </a:p>
        </p:txBody>
      </p:sp>
      <p:sp>
        <p:nvSpPr>
          <p:cNvPr id="88" name="Rectangle 87">
            <a:extLst>
              <a:ext uri="{FF2B5EF4-FFF2-40B4-BE49-F238E27FC236}">
                <a16:creationId xmlns="" xmlns:a16="http://schemas.microsoft.com/office/drawing/2014/main" id="{F5F8E58C-FBF8-804F-A5FA-BC7A4C68A494}"/>
              </a:ext>
            </a:extLst>
          </p:cNvPr>
          <p:cNvSpPr/>
          <p:nvPr/>
        </p:nvSpPr>
        <p:spPr>
          <a:xfrm>
            <a:off x="465137" y="2967430"/>
            <a:ext cx="2972304" cy="523220"/>
          </a:xfrm>
          <a:prstGeom prst="rect">
            <a:avLst/>
          </a:prstGeom>
        </p:spPr>
        <p:txBody>
          <a:bodyPr wrap="square">
            <a:spAutoFit/>
          </a:bodyPr>
          <a:lstStyle/>
          <a:p>
            <a:r>
              <a:rPr lang="en-US" sz="1400" b="1" dirty="0" smtClean="0">
                <a:solidFill>
                  <a:schemeClr val="tx2"/>
                </a:solidFill>
                <a:latin typeface="+mj-lt"/>
              </a:rPr>
              <a:t>Multiple stages before we move to production</a:t>
            </a:r>
            <a:endParaRPr lang="en-US" sz="1400" b="1" dirty="0">
              <a:solidFill>
                <a:schemeClr val="tx2"/>
              </a:solidFill>
              <a:latin typeface="+mj-lt"/>
            </a:endParaRPr>
          </a:p>
        </p:txBody>
      </p:sp>
      <p:grpSp>
        <p:nvGrpSpPr>
          <p:cNvPr id="354" name="Group 353"/>
          <p:cNvGrpSpPr/>
          <p:nvPr/>
        </p:nvGrpSpPr>
        <p:grpSpPr>
          <a:xfrm>
            <a:off x="4991252" y="1278344"/>
            <a:ext cx="6473984" cy="4437837"/>
            <a:chOff x="5323761" y="1088828"/>
            <a:chExt cx="6099312" cy="4181004"/>
          </a:xfrm>
        </p:grpSpPr>
        <p:sp>
          <p:nvSpPr>
            <p:cNvPr id="128" name="Rounded Rectangle 127">
              <a:extLst>
                <a:ext uri="{FF2B5EF4-FFF2-40B4-BE49-F238E27FC236}">
                  <a16:creationId xmlns="" xmlns:a16="http://schemas.microsoft.com/office/drawing/2014/main" id="{A477152B-BDF4-2D43-B8B7-49ABBC617877}"/>
                </a:ext>
              </a:extLst>
            </p:cNvPr>
            <p:cNvSpPr/>
            <p:nvPr/>
          </p:nvSpPr>
          <p:spPr bwMode="auto">
            <a:xfrm>
              <a:off x="9600626" y="4619590"/>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Step</a:t>
              </a:r>
              <a:endParaRPr lang="en-US" sz="1200" dirty="0">
                <a:solidFill>
                  <a:schemeClr val="bg1"/>
                </a:solidFill>
                <a:latin typeface="+mj-lt"/>
              </a:endParaRPr>
            </a:p>
          </p:txBody>
        </p:sp>
        <p:sp>
          <p:nvSpPr>
            <p:cNvPr id="244" name="Rounded Rectangle 243">
              <a:extLst>
                <a:ext uri="{FF2B5EF4-FFF2-40B4-BE49-F238E27FC236}">
                  <a16:creationId xmlns="" xmlns:a16="http://schemas.microsoft.com/office/drawing/2014/main" id="{9E35A2DC-8B57-6746-BCDB-103B31F2CE9F}"/>
                </a:ext>
              </a:extLst>
            </p:cNvPr>
            <p:cNvSpPr/>
            <p:nvPr/>
          </p:nvSpPr>
          <p:spPr bwMode="auto">
            <a:xfrm>
              <a:off x="5323761" y="1088828"/>
              <a:ext cx="6099312" cy="470311"/>
            </a:xfrm>
            <a:prstGeom prst="roundRect">
              <a:avLst>
                <a:gd name="adj" fmla="val 0"/>
              </a:avLst>
            </a:prstGeom>
            <a:solidFill>
              <a:schemeClr val="accent5"/>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r>
                <a:rPr lang="en-US" sz="1400" dirty="0" smtClean="0">
                  <a:solidFill>
                    <a:schemeClr val="tx1"/>
                  </a:solidFill>
                  <a:latin typeface="+mj-lt"/>
                </a:rPr>
                <a:t>YAML Definition</a:t>
              </a:r>
              <a:endParaRPr lang="x-none" sz="1400" dirty="0">
                <a:solidFill>
                  <a:schemeClr val="tx1"/>
                </a:solidFill>
                <a:latin typeface="+mj-lt"/>
              </a:endParaRPr>
            </a:p>
          </p:txBody>
        </p:sp>
        <p:sp>
          <p:nvSpPr>
            <p:cNvPr id="245" name="Rectangle 244">
              <a:extLst>
                <a:ext uri="{FF2B5EF4-FFF2-40B4-BE49-F238E27FC236}">
                  <a16:creationId xmlns="" xmlns:a16="http://schemas.microsoft.com/office/drawing/2014/main" id="{AE9E5C4E-DDE5-8845-B6D9-366AB6E860C1}"/>
                </a:ext>
              </a:extLst>
            </p:cNvPr>
            <p:cNvSpPr/>
            <p:nvPr/>
          </p:nvSpPr>
          <p:spPr bwMode="auto">
            <a:xfrm>
              <a:off x="5323761" y="1559139"/>
              <a:ext cx="6099312" cy="3710693"/>
            </a:xfrm>
            <a:prstGeom prst="rect">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ounded Rectangle 251">
              <a:extLst>
                <a:ext uri="{FF2B5EF4-FFF2-40B4-BE49-F238E27FC236}">
                  <a16:creationId xmlns="" xmlns:a16="http://schemas.microsoft.com/office/drawing/2014/main" id="{A477152B-BDF4-2D43-B8B7-49ABBC617877}"/>
                </a:ext>
              </a:extLst>
            </p:cNvPr>
            <p:cNvSpPr/>
            <p:nvPr/>
          </p:nvSpPr>
          <p:spPr bwMode="auto">
            <a:xfrm>
              <a:off x="9600626" y="4046137"/>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sp>
          <p:nvSpPr>
            <p:cNvPr id="253" name="Rounded Rectangle 252">
              <a:extLst>
                <a:ext uri="{FF2B5EF4-FFF2-40B4-BE49-F238E27FC236}">
                  <a16:creationId xmlns="" xmlns:a16="http://schemas.microsoft.com/office/drawing/2014/main" id="{A477152B-BDF4-2D43-B8B7-49ABBC617877}"/>
                </a:ext>
              </a:extLst>
            </p:cNvPr>
            <p:cNvSpPr/>
            <p:nvPr/>
          </p:nvSpPr>
          <p:spPr bwMode="auto">
            <a:xfrm>
              <a:off x="9600626" y="3472682"/>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sp>
          <p:nvSpPr>
            <p:cNvPr id="254" name="Rounded Rectangle 253">
              <a:extLst>
                <a:ext uri="{FF2B5EF4-FFF2-40B4-BE49-F238E27FC236}">
                  <a16:creationId xmlns="" xmlns:a16="http://schemas.microsoft.com/office/drawing/2014/main" id="{A477152B-BDF4-2D43-B8B7-49ABBC617877}"/>
                </a:ext>
              </a:extLst>
            </p:cNvPr>
            <p:cNvSpPr/>
            <p:nvPr/>
          </p:nvSpPr>
          <p:spPr bwMode="auto">
            <a:xfrm>
              <a:off x="9600626" y="2899227"/>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sp>
          <p:nvSpPr>
            <p:cNvPr id="255" name="Rounded Rectangle 254">
              <a:extLst>
                <a:ext uri="{FF2B5EF4-FFF2-40B4-BE49-F238E27FC236}">
                  <a16:creationId xmlns="" xmlns:a16="http://schemas.microsoft.com/office/drawing/2014/main" id="{A477152B-BDF4-2D43-B8B7-49ABBC617877}"/>
                </a:ext>
              </a:extLst>
            </p:cNvPr>
            <p:cNvSpPr/>
            <p:nvPr/>
          </p:nvSpPr>
          <p:spPr bwMode="auto">
            <a:xfrm>
              <a:off x="9600626" y="2325772"/>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sp>
          <p:nvSpPr>
            <p:cNvPr id="256" name="Rounded Rectangle 255">
              <a:extLst>
                <a:ext uri="{FF2B5EF4-FFF2-40B4-BE49-F238E27FC236}">
                  <a16:creationId xmlns="" xmlns:a16="http://schemas.microsoft.com/office/drawing/2014/main" id="{A477152B-BDF4-2D43-B8B7-49ABBC617877}"/>
                </a:ext>
              </a:extLst>
            </p:cNvPr>
            <p:cNvSpPr/>
            <p:nvPr/>
          </p:nvSpPr>
          <p:spPr bwMode="auto">
            <a:xfrm>
              <a:off x="9600626" y="1752317"/>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Step</a:t>
              </a:r>
            </a:p>
          </p:txBody>
        </p:sp>
        <p:pic>
          <p:nvPicPr>
            <p:cNvPr id="3" name="Picture 2"/>
            <p:cNvPicPr>
              <a:picLocks noChangeAspect="1"/>
            </p:cNvPicPr>
            <p:nvPr/>
          </p:nvPicPr>
          <p:blipFill>
            <a:blip r:embed="rId3"/>
            <a:stretch>
              <a:fillRect/>
            </a:stretch>
          </p:blipFill>
          <p:spPr>
            <a:xfrm>
              <a:off x="9774036" y="1848581"/>
              <a:ext cx="265482" cy="265482"/>
            </a:xfrm>
            <a:prstGeom prst="rect">
              <a:avLst/>
            </a:prstGeom>
          </p:spPr>
        </p:pic>
        <p:pic>
          <p:nvPicPr>
            <p:cNvPr id="257" name="Picture 256"/>
            <p:cNvPicPr>
              <a:picLocks noChangeAspect="1"/>
            </p:cNvPicPr>
            <p:nvPr/>
          </p:nvPicPr>
          <p:blipFill>
            <a:blip r:embed="rId3"/>
            <a:stretch>
              <a:fillRect/>
            </a:stretch>
          </p:blipFill>
          <p:spPr>
            <a:xfrm>
              <a:off x="9774036" y="2422036"/>
              <a:ext cx="265482" cy="265482"/>
            </a:xfrm>
            <a:prstGeom prst="rect">
              <a:avLst/>
            </a:prstGeom>
          </p:spPr>
        </p:pic>
        <p:pic>
          <p:nvPicPr>
            <p:cNvPr id="258" name="Picture 257"/>
            <p:cNvPicPr>
              <a:picLocks noChangeAspect="1"/>
            </p:cNvPicPr>
            <p:nvPr/>
          </p:nvPicPr>
          <p:blipFill>
            <a:blip r:embed="rId3"/>
            <a:stretch>
              <a:fillRect/>
            </a:stretch>
          </p:blipFill>
          <p:spPr>
            <a:xfrm>
              <a:off x="9774036" y="2995491"/>
              <a:ext cx="265482" cy="265482"/>
            </a:xfrm>
            <a:prstGeom prst="rect">
              <a:avLst/>
            </a:prstGeom>
          </p:spPr>
        </p:pic>
        <p:pic>
          <p:nvPicPr>
            <p:cNvPr id="259" name="Picture 258"/>
            <p:cNvPicPr>
              <a:picLocks noChangeAspect="1"/>
            </p:cNvPicPr>
            <p:nvPr/>
          </p:nvPicPr>
          <p:blipFill>
            <a:blip r:embed="rId3"/>
            <a:stretch>
              <a:fillRect/>
            </a:stretch>
          </p:blipFill>
          <p:spPr>
            <a:xfrm>
              <a:off x="9774036" y="3568946"/>
              <a:ext cx="265482" cy="265482"/>
            </a:xfrm>
            <a:prstGeom prst="rect">
              <a:avLst/>
            </a:prstGeom>
          </p:spPr>
        </p:pic>
        <p:pic>
          <p:nvPicPr>
            <p:cNvPr id="260" name="Picture 259"/>
            <p:cNvPicPr>
              <a:picLocks noChangeAspect="1"/>
            </p:cNvPicPr>
            <p:nvPr/>
          </p:nvPicPr>
          <p:blipFill>
            <a:blip r:embed="rId3"/>
            <a:stretch>
              <a:fillRect/>
            </a:stretch>
          </p:blipFill>
          <p:spPr>
            <a:xfrm>
              <a:off x="9774036" y="4142401"/>
              <a:ext cx="265482" cy="265482"/>
            </a:xfrm>
            <a:prstGeom prst="rect">
              <a:avLst/>
            </a:prstGeom>
          </p:spPr>
        </p:pic>
        <p:pic>
          <p:nvPicPr>
            <p:cNvPr id="261" name="Picture 260"/>
            <p:cNvPicPr>
              <a:picLocks noChangeAspect="1"/>
            </p:cNvPicPr>
            <p:nvPr/>
          </p:nvPicPr>
          <p:blipFill>
            <a:blip r:embed="rId3"/>
            <a:stretch>
              <a:fillRect/>
            </a:stretch>
          </p:blipFill>
          <p:spPr>
            <a:xfrm>
              <a:off x="9774036" y="4715854"/>
              <a:ext cx="265482" cy="265482"/>
            </a:xfrm>
            <a:prstGeom prst="rect">
              <a:avLst/>
            </a:prstGeom>
          </p:spPr>
        </p:pic>
        <p:grpSp>
          <p:nvGrpSpPr>
            <p:cNvPr id="342" name="Group 341"/>
            <p:cNvGrpSpPr/>
            <p:nvPr/>
          </p:nvGrpSpPr>
          <p:grpSpPr>
            <a:xfrm>
              <a:off x="7562347" y="2021268"/>
              <a:ext cx="1651447" cy="1909424"/>
              <a:chOff x="8004702" y="2069396"/>
              <a:chExt cx="1651447" cy="1909424"/>
            </a:xfrm>
          </p:grpSpPr>
          <p:sp>
            <p:nvSpPr>
              <p:cNvPr id="262" name="Rounded Rectangle 261">
                <a:extLst>
                  <a:ext uri="{FF2B5EF4-FFF2-40B4-BE49-F238E27FC236}">
                    <a16:creationId xmlns="" xmlns:a16="http://schemas.microsoft.com/office/drawing/2014/main" id="{A477152B-BDF4-2D43-B8B7-49ABBC617877}"/>
                  </a:ext>
                </a:extLst>
              </p:cNvPr>
              <p:cNvSpPr/>
              <p:nvPr/>
            </p:nvSpPr>
            <p:spPr bwMode="auto">
              <a:xfrm>
                <a:off x="8004702" y="2069396"/>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Job</a:t>
                </a:r>
                <a:endParaRPr lang="en-US" sz="1200" dirty="0">
                  <a:solidFill>
                    <a:schemeClr val="bg1"/>
                  </a:solidFill>
                  <a:latin typeface="+mj-lt"/>
                </a:endParaRPr>
              </a:p>
            </p:txBody>
          </p:sp>
          <p:sp>
            <p:nvSpPr>
              <p:cNvPr id="266" name="Rounded Rectangle 265">
                <a:extLst>
                  <a:ext uri="{FF2B5EF4-FFF2-40B4-BE49-F238E27FC236}">
                    <a16:creationId xmlns="" xmlns:a16="http://schemas.microsoft.com/office/drawing/2014/main" id="{A477152B-BDF4-2D43-B8B7-49ABBC617877}"/>
                  </a:ext>
                </a:extLst>
              </p:cNvPr>
              <p:cNvSpPr/>
              <p:nvPr/>
            </p:nvSpPr>
            <p:spPr bwMode="auto">
              <a:xfrm>
                <a:off x="8004702" y="3520810"/>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Job</a:t>
                </a:r>
                <a:endParaRPr lang="en-US" sz="1200" dirty="0">
                  <a:solidFill>
                    <a:schemeClr val="bg1"/>
                  </a:solidFill>
                  <a:latin typeface="+mj-lt"/>
                </a:endParaRPr>
              </a:p>
            </p:txBody>
          </p:sp>
        </p:grpSp>
        <p:sp>
          <p:nvSpPr>
            <p:cNvPr id="319" name="Rounded Rectangle 318">
              <a:extLst>
                <a:ext uri="{FF2B5EF4-FFF2-40B4-BE49-F238E27FC236}">
                  <a16:creationId xmlns="" xmlns:a16="http://schemas.microsoft.com/office/drawing/2014/main" id="{A477152B-BDF4-2D43-B8B7-49ABBC617877}"/>
                </a:ext>
              </a:extLst>
            </p:cNvPr>
            <p:cNvSpPr/>
            <p:nvPr/>
          </p:nvSpPr>
          <p:spPr bwMode="auto">
            <a:xfrm>
              <a:off x="7562347" y="4619590"/>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Job</a:t>
              </a:r>
              <a:endParaRPr lang="en-US" sz="1200" dirty="0">
                <a:solidFill>
                  <a:schemeClr val="bg1"/>
                </a:solidFill>
                <a:latin typeface="+mj-lt"/>
              </a:endParaRPr>
            </a:p>
          </p:txBody>
        </p:sp>
        <p:cxnSp>
          <p:nvCxnSpPr>
            <p:cNvPr id="321" name="Elbow Connector 320"/>
            <p:cNvCxnSpPr>
              <a:stCxn id="256" idx="1"/>
              <a:endCxn id="255" idx="1"/>
            </p:cNvCxnSpPr>
            <p:nvPr/>
          </p:nvCxnSpPr>
          <p:spPr>
            <a:xfrm rot="10800000" flipV="1">
              <a:off x="9600626" y="1981321"/>
              <a:ext cx="12700" cy="573455"/>
            </a:xfrm>
            <a:prstGeom prst="bentConnector3">
              <a:avLst>
                <a:gd name="adj1" fmla="val 1591307"/>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endCxn id="262" idx="3"/>
            </p:cNvCxnSpPr>
            <p:nvPr/>
          </p:nvCxnSpPr>
          <p:spPr>
            <a:xfrm flipH="1">
              <a:off x="9213794" y="2248915"/>
              <a:ext cx="203468" cy="1358"/>
            </a:xfrm>
            <a:prstGeom prst="line">
              <a:avLst/>
            </a:prstGeom>
            <a:ln w="2540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0" name="Elbow Connector 329"/>
            <p:cNvCxnSpPr>
              <a:stCxn id="254" idx="1"/>
              <a:endCxn id="252" idx="1"/>
            </p:cNvCxnSpPr>
            <p:nvPr/>
          </p:nvCxnSpPr>
          <p:spPr>
            <a:xfrm rot="10800000" flipV="1">
              <a:off x="9600626" y="3128232"/>
              <a:ext cx="12700" cy="1146910"/>
            </a:xfrm>
            <a:prstGeom prst="bentConnector3">
              <a:avLst>
                <a:gd name="adj1" fmla="val 1612236"/>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a:off x="9213794" y="3682552"/>
              <a:ext cx="203468" cy="1358"/>
            </a:xfrm>
            <a:prstGeom prst="line">
              <a:avLst/>
            </a:prstGeom>
            <a:ln w="2540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128" idx="1"/>
            </p:cNvCxnSpPr>
            <p:nvPr/>
          </p:nvCxnSpPr>
          <p:spPr>
            <a:xfrm flipH="1">
              <a:off x="9213794" y="4848595"/>
              <a:ext cx="386832" cy="0"/>
            </a:xfrm>
            <a:prstGeom prst="line">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38" name="Picture 337"/>
            <p:cNvPicPr>
              <a:picLocks noChangeAspect="1"/>
            </p:cNvPicPr>
            <p:nvPr/>
          </p:nvPicPr>
          <p:blipFill>
            <a:blip r:embed="rId4"/>
            <a:stretch>
              <a:fillRect/>
            </a:stretch>
          </p:blipFill>
          <p:spPr>
            <a:xfrm>
              <a:off x="7751916" y="2129989"/>
              <a:ext cx="240570" cy="240568"/>
            </a:xfrm>
            <a:prstGeom prst="rect">
              <a:avLst/>
            </a:prstGeom>
          </p:spPr>
        </p:pic>
        <p:pic>
          <p:nvPicPr>
            <p:cNvPr id="339" name="Picture 338"/>
            <p:cNvPicPr>
              <a:picLocks noChangeAspect="1"/>
            </p:cNvPicPr>
            <p:nvPr/>
          </p:nvPicPr>
          <p:blipFill>
            <a:blip r:embed="rId4"/>
            <a:stretch>
              <a:fillRect/>
            </a:stretch>
          </p:blipFill>
          <p:spPr>
            <a:xfrm>
              <a:off x="7751916" y="3581402"/>
              <a:ext cx="240570" cy="240568"/>
            </a:xfrm>
            <a:prstGeom prst="rect">
              <a:avLst/>
            </a:prstGeom>
          </p:spPr>
        </p:pic>
        <p:pic>
          <p:nvPicPr>
            <p:cNvPr id="340" name="Picture 339"/>
            <p:cNvPicPr>
              <a:picLocks noChangeAspect="1"/>
            </p:cNvPicPr>
            <p:nvPr/>
          </p:nvPicPr>
          <p:blipFill>
            <a:blip r:embed="rId4"/>
            <a:stretch>
              <a:fillRect/>
            </a:stretch>
          </p:blipFill>
          <p:spPr>
            <a:xfrm>
              <a:off x="7751916" y="4728311"/>
              <a:ext cx="240570" cy="240568"/>
            </a:xfrm>
            <a:prstGeom prst="rect">
              <a:avLst/>
            </a:prstGeom>
          </p:spPr>
        </p:pic>
        <p:sp>
          <p:nvSpPr>
            <p:cNvPr id="341" name="Rounded Rectangle 340">
              <a:extLst>
                <a:ext uri="{FF2B5EF4-FFF2-40B4-BE49-F238E27FC236}">
                  <a16:creationId xmlns="" xmlns:a16="http://schemas.microsoft.com/office/drawing/2014/main" id="{A477152B-BDF4-2D43-B8B7-49ABBC617877}"/>
                </a:ext>
              </a:extLst>
            </p:cNvPr>
            <p:cNvSpPr/>
            <p:nvPr/>
          </p:nvSpPr>
          <p:spPr bwMode="auto">
            <a:xfrm>
              <a:off x="5498621" y="2746975"/>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smtClean="0">
                  <a:solidFill>
                    <a:schemeClr val="bg1"/>
                  </a:solidFill>
                  <a:latin typeface="+mj-lt"/>
                </a:rPr>
                <a:t>Stage</a:t>
              </a:r>
              <a:endParaRPr lang="en-US" sz="1200" dirty="0">
                <a:solidFill>
                  <a:schemeClr val="bg1"/>
                </a:solidFill>
                <a:latin typeface="+mj-lt"/>
              </a:endParaRPr>
            </a:p>
          </p:txBody>
        </p:sp>
        <p:cxnSp>
          <p:nvCxnSpPr>
            <p:cNvPr id="344" name="Elbow Connector 343"/>
            <p:cNvCxnSpPr>
              <a:stCxn id="262" idx="1"/>
              <a:endCxn id="266" idx="1"/>
            </p:cNvCxnSpPr>
            <p:nvPr/>
          </p:nvCxnSpPr>
          <p:spPr>
            <a:xfrm rot="10800000" flipV="1">
              <a:off x="7562347" y="2250273"/>
              <a:ext cx="12700" cy="1451414"/>
            </a:xfrm>
            <a:prstGeom prst="bentConnector3">
              <a:avLst>
                <a:gd name="adj1" fmla="val 1800000"/>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7147055" y="2974622"/>
              <a:ext cx="203468" cy="1358"/>
            </a:xfrm>
            <a:prstGeom prst="line">
              <a:avLst/>
            </a:prstGeom>
            <a:ln w="2540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49" name="Rounded Rectangle 348">
              <a:extLst>
                <a:ext uri="{FF2B5EF4-FFF2-40B4-BE49-F238E27FC236}">
                  <a16:creationId xmlns="" xmlns:a16="http://schemas.microsoft.com/office/drawing/2014/main" id="{A477152B-BDF4-2D43-B8B7-49ABBC617877}"/>
                </a:ext>
              </a:extLst>
            </p:cNvPr>
            <p:cNvSpPr/>
            <p:nvPr/>
          </p:nvSpPr>
          <p:spPr bwMode="auto">
            <a:xfrm>
              <a:off x="5498621" y="4619590"/>
              <a:ext cx="1651447" cy="458010"/>
            </a:xfrm>
            <a:prstGeom prst="roundRect">
              <a:avLst>
                <a:gd name="adj" fmla="val 4962"/>
              </a:avLst>
            </a:prstGeom>
            <a:solidFill>
              <a:srgbClr val="3C3C41"/>
            </a:solidFill>
            <a:ln>
              <a:noFill/>
              <a:headEnd type="none" w="med" len="med"/>
              <a:tailEnd type="none" w="med" len="med"/>
            </a:ln>
            <a:effectLst>
              <a:outerShdw blurRad="50800" dir="264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82880" rIns="182880" bIns="182880" numCol="1" spcCol="0" rtlCol="0" fromWordArt="0" anchor="ctr" anchorCtr="0" forceAA="0" compatLnSpc="1">
              <a:prstTxWarp prst="textNoShape">
                <a:avLst/>
              </a:prstTxWarp>
              <a:noAutofit/>
            </a:bodyPr>
            <a:lstStyle/>
            <a:p>
              <a:r>
                <a:rPr lang="en-US" sz="1200" dirty="0">
                  <a:solidFill>
                    <a:schemeClr val="bg1"/>
                  </a:solidFill>
                  <a:latin typeface="+mj-lt"/>
                </a:rPr>
                <a:t>Stage</a:t>
              </a:r>
            </a:p>
          </p:txBody>
        </p:sp>
        <p:cxnSp>
          <p:nvCxnSpPr>
            <p:cNvPr id="350" name="Straight Connector 349"/>
            <p:cNvCxnSpPr>
              <a:stCxn id="319" idx="1"/>
            </p:cNvCxnSpPr>
            <p:nvPr/>
          </p:nvCxnSpPr>
          <p:spPr>
            <a:xfrm flipH="1">
              <a:off x="7147055" y="4848595"/>
              <a:ext cx="415292" cy="0"/>
            </a:xfrm>
            <a:prstGeom prst="line">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52" name="Picture 351"/>
            <p:cNvPicPr>
              <a:picLocks noChangeAspect="1"/>
            </p:cNvPicPr>
            <p:nvPr/>
          </p:nvPicPr>
          <p:blipFill>
            <a:blip r:embed="rId5"/>
            <a:stretch>
              <a:fillRect/>
            </a:stretch>
          </p:blipFill>
          <p:spPr>
            <a:xfrm>
              <a:off x="5683383" y="2854358"/>
              <a:ext cx="219066" cy="241885"/>
            </a:xfrm>
            <a:prstGeom prst="rect">
              <a:avLst/>
            </a:prstGeom>
          </p:spPr>
        </p:pic>
        <p:pic>
          <p:nvPicPr>
            <p:cNvPr id="353" name="Picture 352"/>
            <p:cNvPicPr>
              <a:picLocks noChangeAspect="1"/>
            </p:cNvPicPr>
            <p:nvPr/>
          </p:nvPicPr>
          <p:blipFill>
            <a:blip r:embed="rId5"/>
            <a:stretch>
              <a:fillRect/>
            </a:stretch>
          </p:blipFill>
          <p:spPr>
            <a:xfrm>
              <a:off x="5683383" y="4731215"/>
              <a:ext cx="219066" cy="241885"/>
            </a:xfrm>
            <a:prstGeom prst="rect">
              <a:avLst/>
            </a:prstGeom>
          </p:spPr>
        </p:pic>
      </p:grpSp>
      <p:sp>
        <p:nvSpPr>
          <p:cNvPr id="45" name="Rectangle 44">
            <a:extLst>
              <a:ext uri="{FF2B5EF4-FFF2-40B4-BE49-F238E27FC236}">
                <a16:creationId xmlns="" xmlns:a16="http://schemas.microsoft.com/office/drawing/2014/main" id="{BCBF3059-2EB8-B043-B66C-0D15D523D7FF}"/>
              </a:ext>
            </a:extLst>
          </p:cNvPr>
          <p:cNvSpPr/>
          <p:nvPr/>
        </p:nvSpPr>
        <p:spPr>
          <a:xfrm>
            <a:off x="465137" y="4098609"/>
            <a:ext cx="3944769" cy="738664"/>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Application binaries</a:t>
            </a:r>
          </a:p>
          <a:p>
            <a:pPr marL="285750" indent="-285750">
              <a:buClr>
                <a:schemeClr val="tx2"/>
              </a:buClr>
              <a:buFont typeface="Arial" panose="020B0604020202020204" pitchFamily="34" charset="0"/>
              <a:buChar char="•"/>
            </a:pPr>
            <a:r>
              <a:rPr lang="en-US" sz="1400" dirty="0" smtClean="0">
                <a:solidFill>
                  <a:schemeClr val="bg1"/>
                </a:solidFill>
              </a:rPr>
              <a:t>Infrastructure as code</a:t>
            </a:r>
          </a:p>
          <a:p>
            <a:pPr marL="285750" indent="-285750">
              <a:buClr>
                <a:schemeClr val="tx2"/>
              </a:buClr>
              <a:buFont typeface="Arial" panose="020B0604020202020204" pitchFamily="34" charset="0"/>
              <a:buChar char="•"/>
            </a:pPr>
            <a:r>
              <a:rPr lang="en-US" sz="1400" dirty="0" smtClean="0">
                <a:solidFill>
                  <a:schemeClr val="bg1"/>
                </a:solidFill>
              </a:rPr>
              <a:t>Configuration as code</a:t>
            </a:r>
            <a:endParaRPr lang="en-US" sz="1400" dirty="0">
              <a:solidFill>
                <a:schemeClr val="bg1"/>
              </a:solidFill>
            </a:endParaRPr>
          </a:p>
        </p:txBody>
      </p:sp>
      <p:sp>
        <p:nvSpPr>
          <p:cNvPr id="46" name="Rectangle 45">
            <a:extLst>
              <a:ext uri="{FF2B5EF4-FFF2-40B4-BE49-F238E27FC236}">
                <a16:creationId xmlns="" xmlns:a16="http://schemas.microsoft.com/office/drawing/2014/main" id="{F5F8E58C-FBF8-804F-A5FA-BC7A4C68A494}"/>
              </a:ext>
            </a:extLst>
          </p:cNvPr>
          <p:cNvSpPr/>
          <p:nvPr/>
        </p:nvSpPr>
        <p:spPr>
          <a:xfrm>
            <a:off x="465136" y="3723620"/>
            <a:ext cx="3944769" cy="307777"/>
          </a:xfrm>
          <a:prstGeom prst="rect">
            <a:avLst/>
          </a:prstGeom>
        </p:spPr>
        <p:txBody>
          <a:bodyPr wrap="square">
            <a:spAutoFit/>
          </a:bodyPr>
          <a:lstStyle/>
          <a:p>
            <a:r>
              <a:rPr lang="en-US" sz="1400" b="1" dirty="0" smtClean="0">
                <a:solidFill>
                  <a:schemeClr val="tx2"/>
                </a:solidFill>
                <a:latin typeface="+mj-lt"/>
              </a:rPr>
              <a:t>Collect artifacts required for deployment</a:t>
            </a:r>
            <a:endParaRPr lang="en-US" sz="1400" b="1" dirty="0">
              <a:solidFill>
                <a:schemeClr val="tx2"/>
              </a:solidFill>
              <a:latin typeface="+mj-lt"/>
            </a:endParaRPr>
          </a:p>
        </p:txBody>
      </p:sp>
    </p:spTree>
    <p:extLst>
      <p:ext uri="{BB962C8B-B14F-4D97-AF65-F5344CB8AC3E}">
        <p14:creationId xmlns:p14="http://schemas.microsoft.com/office/powerpoint/2010/main" val="21924481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65000"/>
            <a:extLst>
              <a:ext uri="{28A0092B-C50C-407E-A947-70E740481C1C}">
                <a14:useLocalDpi xmlns:a14="http://schemas.microsoft.com/office/drawing/2010/main" val="0"/>
              </a:ext>
            </a:extLst>
          </a:blip>
          <a:srcRect r="11439"/>
          <a:stretch/>
        </p:blipFill>
        <p:spPr>
          <a:xfrm>
            <a:off x="3144837" y="0"/>
            <a:ext cx="9291638" cy="6994525"/>
          </a:xfrm>
          <a:prstGeom prst="rect">
            <a:avLst/>
          </a:prstGeom>
        </p:spPr>
      </p:pic>
      <p:sp>
        <p:nvSpPr>
          <p:cNvPr id="52" name="Rectangle 51"/>
          <p:cNvSpPr/>
          <p:nvPr/>
        </p:nvSpPr>
        <p:spPr bwMode="auto">
          <a:xfrm>
            <a:off x="3144837" y="0"/>
            <a:ext cx="7007702" cy="6994525"/>
          </a:xfrm>
          <a:prstGeom prst="rect">
            <a:avLst/>
          </a:prstGeom>
          <a:gradFill>
            <a:gsLst>
              <a:gs pos="1200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5062826" cy="820738"/>
          </a:xfrm>
        </p:spPr>
        <p:txBody>
          <a:bodyPr/>
          <a:lstStyle/>
          <a:p>
            <a:r>
              <a:rPr lang="en-US" dirty="0" smtClean="0">
                <a:solidFill>
                  <a:schemeClr val="bg1"/>
                </a:solidFill>
              </a:rPr>
              <a:t>Azure DevOps Deployment Job</a:t>
            </a:r>
            <a:endParaRPr lang="en-US" dirty="0">
              <a:solidFill>
                <a:schemeClr val="bg1"/>
              </a:solidFill>
            </a:endParaRPr>
          </a:p>
        </p:txBody>
      </p:sp>
      <p:sp>
        <p:nvSpPr>
          <p:cNvPr id="94" name="Rectangle 93">
            <a:extLst>
              <a:ext uri="{FF2B5EF4-FFF2-40B4-BE49-F238E27FC236}">
                <a16:creationId xmlns="" xmlns:a16="http://schemas.microsoft.com/office/drawing/2014/main" id="{F5F8E58C-FBF8-804F-A5FA-BC7A4C68A494}"/>
              </a:ext>
            </a:extLst>
          </p:cNvPr>
          <p:cNvSpPr/>
          <p:nvPr/>
        </p:nvSpPr>
        <p:spPr>
          <a:xfrm>
            <a:off x="465136" y="1678219"/>
            <a:ext cx="3944769" cy="307777"/>
          </a:xfrm>
          <a:prstGeom prst="rect">
            <a:avLst/>
          </a:prstGeom>
        </p:spPr>
        <p:txBody>
          <a:bodyPr wrap="square">
            <a:spAutoFit/>
          </a:bodyPr>
          <a:lstStyle/>
          <a:p>
            <a:r>
              <a:rPr lang="en-US" sz="1400" b="1" dirty="0" smtClean="0">
                <a:solidFill>
                  <a:schemeClr val="tx2"/>
                </a:solidFill>
                <a:latin typeface="+mj-lt"/>
              </a:rPr>
              <a:t>Deployment history</a:t>
            </a:r>
            <a:endParaRPr lang="en-US" sz="1400" b="1" dirty="0">
              <a:solidFill>
                <a:schemeClr val="tx2"/>
              </a:solidFill>
              <a:latin typeface="+mj-lt"/>
            </a:endParaRPr>
          </a:p>
        </p:txBody>
      </p:sp>
      <p:sp>
        <p:nvSpPr>
          <p:cNvPr id="48" name="Rectangle 47">
            <a:extLst>
              <a:ext uri="{FF2B5EF4-FFF2-40B4-BE49-F238E27FC236}">
                <a16:creationId xmlns="" xmlns:a16="http://schemas.microsoft.com/office/drawing/2014/main" id="{BCBF3059-2EB8-B043-B66C-0D15D523D7FF}"/>
              </a:ext>
            </a:extLst>
          </p:cNvPr>
          <p:cNvSpPr/>
          <p:nvPr/>
        </p:nvSpPr>
        <p:spPr>
          <a:xfrm>
            <a:off x="465137" y="2585687"/>
            <a:ext cx="3944769" cy="1169551"/>
          </a:xfrm>
          <a:prstGeom prst="rect">
            <a:avLst/>
          </a:prstGeom>
        </p:spPr>
        <p:txBody>
          <a:bodyPr wrap="square">
            <a:spAutoFit/>
          </a:bodyPr>
          <a:lstStyle/>
          <a:p>
            <a:pPr marL="285750" indent="-285750">
              <a:buClr>
                <a:schemeClr val="tx2"/>
              </a:buClr>
              <a:buFont typeface="Arial" panose="020B0604020202020204" pitchFamily="34" charset="0"/>
              <a:buChar char="•"/>
            </a:pPr>
            <a:r>
              <a:rPr lang="en-US" sz="1400" dirty="0" smtClean="0">
                <a:solidFill>
                  <a:schemeClr val="bg1"/>
                </a:solidFill>
              </a:rPr>
              <a:t>Enable initialization</a:t>
            </a:r>
          </a:p>
          <a:p>
            <a:pPr marL="285750" indent="-285750">
              <a:buClr>
                <a:schemeClr val="tx2"/>
              </a:buClr>
              <a:buFont typeface="Arial" panose="020B0604020202020204" pitchFamily="34" charset="0"/>
              <a:buChar char="•"/>
            </a:pPr>
            <a:r>
              <a:rPr lang="en-US" sz="1400" dirty="0" smtClean="0">
                <a:solidFill>
                  <a:schemeClr val="bg1"/>
                </a:solidFill>
              </a:rPr>
              <a:t>Deploy update</a:t>
            </a:r>
          </a:p>
          <a:p>
            <a:pPr marL="285750" indent="-285750">
              <a:buClr>
                <a:schemeClr val="tx2"/>
              </a:buClr>
              <a:buFont typeface="Arial" panose="020B0604020202020204" pitchFamily="34" charset="0"/>
              <a:buChar char="•"/>
            </a:pPr>
            <a:r>
              <a:rPr lang="en-US" sz="1400" dirty="0" smtClean="0">
                <a:solidFill>
                  <a:schemeClr val="bg1"/>
                </a:solidFill>
              </a:rPr>
              <a:t>Route traffic to updated version</a:t>
            </a:r>
          </a:p>
          <a:p>
            <a:pPr marL="285750" indent="-285750">
              <a:buClr>
                <a:schemeClr val="tx2"/>
              </a:buClr>
              <a:buFont typeface="Arial" panose="020B0604020202020204" pitchFamily="34" charset="0"/>
              <a:buChar char="•"/>
            </a:pPr>
            <a:r>
              <a:rPr lang="en-US" sz="1400" dirty="0" smtClean="0">
                <a:solidFill>
                  <a:schemeClr val="bg1"/>
                </a:solidFill>
              </a:rPr>
              <a:t>Test updated version</a:t>
            </a:r>
          </a:p>
          <a:p>
            <a:pPr marL="285750" indent="-285750">
              <a:buClr>
                <a:schemeClr val="tx2"/>
              </a:buClr>
              <a:buFont typeface="Arial" panose="020B0604020202020204" pitchFamily="34" charset="0"/>
              <a:buChar char="•"/>
            </a:pPr>
            <a:r>
              <a:rPr lang="en-US" sz="1400" dirty="0" smtClean="0">
                <a:solidFill>
                  <a:schemeClr val="bg1"/>
                </a:solidFill>
              </a:rPr>
              <a:t>In case of failure, restore to the last version</a:t>
            </a:r>
            <a:endParaRPr lang="en-US" sz="1400" dirty="0">
              <a:solidFill>
                <a:schemeClr val="bg1"/>
              </a:solidFill>
            </a:endParaRPr>
          </a:p>
        </p:txBody>
      </p:sp>
      <p:sp>
        <p:nvSpPr>
          <p:cNvPr id="49" name="Rectangle 48">
            <a:extLst>
              <a:ext uri="{FF2B5EF4-FFF2-40B4-BE49-F238E27FC236}">
                <a16:creationId xmlns="" xmlns:a16="http://schemas.microsoft.com/office/drawing/2014/main" id="{F5F8E58C-FBF8-804F-A5FA-BC7A4C68A494}"/>
              </a:ext>
            </a:extLst>
          </p:cNvPr>
          <p:cNvSpPr/>
          <p:nvPr/>
        </p:nvSpPr>
        <p:spPr>
          <a:xfrm>
            <a:off x="465136" y="2210698"/>
            <a:ext cx="3944769" cy="307777"/>
          </a:xfrm>
          <a:prstGeom prst="rect">
            <a:avLst/>
          </a:prstGeom>
        </p:spPr>
        <p:txBody>
          <a:bodyPr wrap="square">
            <a:spAutoFit/>
          </a:bodyPr>
          <a:lstStyle/>
          <a:p>
            <a:r>
              <a:rPr lang="en-US" sz="1400" b="1" dirty="0" smtClean="0">
                <a:solidFill>
                  <a:schemeClr val="tx2"/>
                </a:solidFill>
                <a:latin typeface="+mj-lt"/>
              </a:rPr>
              <a:t>Deployment strategy</a:t>
            </a:r>
            <a:endParaRPr lang="en-US" sz="1400" b="1" dirty="0">
              <a:solidFill>
                <a:schemeClr val="tx2"/>
              </a:solidFill>
              <a:latin typeface="+mj-lt"/>
            </a:endParaRPr>
          </a:p>
        </p:txBody>
      </p:sp>
      <p:sp>
        <p:nvSpPr>
          <p:cNvPr id="50" name="Rectangle 49">
            <a:extLst>
              <a:ext uri="{FF2B5EF4-FFF2-40B4-BE49-F238E27FC236}">
                <a16:creationId xmlns="" xmlns:a16="http://schemas.microsoft.com/office/drawing/2014/main" id="{F5F8E58C-FBF8-804F-A5FA-BC7A4C68A494}"/>
              </a:ext>
            </a:extLst>
          </p:cNvPr>
          <p:cNvSpPr/>
          <p:nvPr/>
        </p:nvSpPr>
        <p:spPr>
          <a:xfrm>
            <a:off x="465136" y="3988999"/>
            <a:ext cx="3944769" cy="307777"/>
          </a:xfrm>
          <a:prstGeom prst="rect">
            <a:avLst/>
          </a:prstGeom>
        </p:spPr>
        <p:txBody>
          <a:bodyPr wrap="square">
            <a:spAutoFit/>
          </a:bodyPr>
          <a:lstStyle/>
          <a:p>
            <a:r>
              <a:rPr lang="en-US" sz="1400" b="1" dirty="0" err="1" smtClean="0">
                <a:solidFill>
                  <a:schemeClr val="tx2"/>
                </a:solidFill>
                <a:latin typeface="+mj-lt"/>
              </a:rPr>
              <a:t>RunOnce</a:t>
            </a:r>
            <a:r>
              <a:rPr lang="en-US" sz="1400" b="1" dirty="0" smtClean="0">
                <a:solidFill>
                  <a:schemeClr val="tx2"/>
                </a:solidFill>
                <a:latin typeface="+mj-lt"/>
              </a:rPr>
              <a:t>, Rolling, Canary</a:t>
            </a:r>
            <a:endParaRPr lang="en-US" sz="1400" b="1" dirty="0">
              <a:solidFill>
                <a:schemeClr val="tx2"/>
              </a:solidFill>
              <a:latin typeface="+mj-lt"/>
            </a:endParaRPr>
          </a:p>
        </p:txBody>
      </p:sp>
    </p:spTree>
    <p:extLst>
      <p:ext uri="{BB962C8B-B14F-4D97-AF65-F5344CB8AC3E}">
        <p14:creationId xmlns:p14="http://schemas.microsoft.com/office/powerpoint/2010/main" val="85474586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65000"/>
            <a:extLst>
              <a:ext uri="{28A0092B-C50C-407E-A947-70E740481C1C}">
                <a14:useLocalDpi xmlns:a14="http://schemas.microsoft.com/office/drawing/2010/main" val="0"/>
              </a:ext>
            </a:extLst>
          </a:blip>
          <a:srcRect l="22760" t="8719" r="12429" b="8719"/>
          <a:stretch/>
        </p:blipFill>
        <p:spPr>
          <a:xfrm>
            <a:off x="4200525" y="0"/>
            <a:ext cx="8235950" cy="6994525"/>
          </a:xfrm>
          <a:prstGeom prst="rect">
            <a:avLst/>
          </a:prstGeom>
        </p:spPr>
      </p:pic>
      <p:sp>
        <p:nvSpPr>
          <p:cNvPr id="12" name="Rectangle 11"/>
          <p:cNvSpPr/>
          <p:nvPr/>
        </p:nvSpPr>
        <p:spPr bwMode="auto">
          <a:xfrm>
            <a:off x="4200524" y="0"/>
            <a:ext cx="6372225" cy="6994525"/>
          </a:xfrm>
          <a:prstGeom prst="rect">
            <a:avLst/>
          </a:prstGeom>
          <a:gradFill>
            <a:gsLst>
              <a:gs pos="800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 xmlns:a16="http://schemas.microsoft.com/office/drawing/2014/main" id="{19522803-7AAF-6843-A0DA-910E49B10590}"/>
              </a:ext>
            </a:extLst>
          </p:cNvPr>
          <p:cNvSpPr>
            <a:spLocks noGrp="1"/>
          </p:cNvSpPr>
          <p:nvPr>
            <p:ph type="title"/>
          </p:nvPr>
        </p:nvSpPr>
        <p:spPr>
          <a:xfrm>
            <a:off x="465138" y="632779"/>
            <a:ext cx="5062826" cy="410369"/>
          </a:xfrm>
        </p:spPr>
        <p:txBody>
          <a:bodyPr/>
          <a:lstStyle/>
          <a:p>
            <a:r>
              <a:rPr lang="en-US" dirty="0" smtClean="0">
                <a:solidFill>
                  <a:schemeClr val="bg1"/>
                </a:solidFill>
              </a:rPr>
              <a:t>Azure DevOps Environments</a:t>
            </a:r>
            <a:endParaRPr lang="en-US" dirty="0">
              <a:solidFill>
                <a:schemeClr val="bg1"/>
              </a:solidFill>
            </a:endParaRPr>
          </a:p>
        </p:txBody>
      </p:sp>
      <p:sp>
        <p:nvSpPr>
          <p:cNvPr id="10" name="Text Placeholder 10">
            <a:extLst>
              <a:ext uri="{FF2B5EF4-FFF2-40B4-BE49-F238E27FC236}">
                <a16:creationId xmlns="" xmlns:a16="http://schemas.microsoft.com/office/drawing/2014/main" id="{DE85971F-36E1-8044-9F39-7D9B9492F2D4}"/>
              </a:ext>
            </a:extLst>
          </p:cNvPr>
          <p:cNvSpPr>
            <a:spLocks noGrp="1"/>
          </p:cNvSpPr>
          <p:nvPr>
            <p:ph type="body" sz="quarter" idx="14"/>
          </p:nvPr>
        </p:nvSpPr>
        <p:spPr>
          <a:xfrm>
            <a:off x="465138" y="1816261"/>
            <a:ext cx="4919661" cy="1661993"/>
          </a:xfrm>
        </p:spPr>
        <p:txBody>
          <a:bodyPr/>
          <a:lstStyle/>
          <a:p>
            <a:pPr marL="342900" indent="-342900">
              <a:lnSpc>
                <a:spcPct val="100000"/>
              </a:lnSpc>
              <a:buClr>
                <a:schemeClr val="accent5"/>
              </a:buClr>
              <a:buFont typeface="Arial" panose="020B0604020202020204" pitchFamily="34" charset="0"/>
              <a:buChar char="•"/>
            </a:pPr>
            <a:r>
              <a:rPr lang="nl-NL" sz="1800" dirty="0" smtClean="0">
                <a:solidFill>
                  <a:schemeClr val="bg1"/>
                </a:solidFill>
              </a:rPr>
              <a:t>Collection of resources</a:t>
            </a:r>
            <a:endParaRPr lang="nl-NL" sz="1800" dirty="0">
              <a:solidFill>
                <a:schemeClr val="bg1"/>
              </a:solidFill>
            </a:endParaRPr>
          </a:p>
          <a:p>
            <a:pPr marL="342900" indent="-342900">
              <a:lnSpc>
                <a:spcPct val="100000"/>
              </a:lnSpc>
              <a:buClr>
                <a:schemeClr val="accent5"/>
              </a:buClr>
              <a:buFont typeface="Arial" panose="020B0604020202020204" pitchFamily="34" charset="0"/>
              <a:buChar char="•"/>
            </a:pPr>
            <a:r>
              <a:rPr lang="nl-NL" sz="1800" dirty="0" smtClean="0">
                <a:solidFill>
                  <a:schemeClr val="bg1"/>
                </a:solidFill>
              </a:rPr>
              <a:t>Deployment target</a:t>
            </a:r>
          </a:p>
          <a:p>
            <a:pPr marL="342900" indent="-342900">
              <a:lnSpc>
                <a:spcPct val="100000"/>
              </a:lnSpc>
              <a:buClr>
                <a:schemeClr val="accent5"/>
              </a:buClr>
              <a:buFont typeface="Arial" panose="020B0604020202020204" pitchFamily="34" charset="0"/>
              <a:buChar char="•"/>
            </a:pPr>
            <a:r>
              <a:rPr lang="nl-NL" sz="1800" dirty="0" smtClean="0">
                <a:solidFill>
                  <a:schemeClr val="bg1"/>
                </a:solidFill>
              </a:rPr>
              <a:t>Deployment </a:t>
            </a:r>
            <a:r>
              <a:rPr lang="nl-NL" sz="1800" dirty="0" err="1" smtClean="0">
                <a:solidFill>
                  <a:schemeClr val="bg1"/>
                </a:solidFill>
              </a:rPr>
              <a:t>history</a:t>
            </a:r>
            <a:endParaRPr lang="nl-NL" sz="1800" dirty="0" smtClean="0">
              <a:solidFill>
                <a:schemeClr val="bg1"/>
              </a:solidFill>
            </a:endParaRPr>
          </a:p>
          <a:p>
            <a:pPr marL="342900" indent="-342900">
              <a:lnSpc>
                <a:spcPct val="100000"/>
              </a:lnSpc>
              <a:buClr>
                <a:schemeClr val="accent5"/>
              </a:buClr>
              <a:buFont typeface="Arial" panose="020B0604020202020204" pitchFamily="34" charset="0"/>
              <a:buChar char="•"/>
            </a:pPr>
            <a:r>
              <a:rPr lang="nl-NL" sz="1800" dirty="0" err="1" smtClean="0">
                <a:solidFill>
                  <a:schemeClr val="bg1"/>
                </a:solidFill>
              </a:rPr>
              <a:t>Traceability</a:t>
            </a:r>
            <a:endParaRPr lang="nl-NL" sz="1800" dirty="0" smtClean="0">
              <a:solidFill>
                <a:schemeClr val="bg1"/>
              </a:solidFill>
            </a:endParaRPr>
          </a:p>
          <a:p>
            <a:pPr marL="342900" indent="-342900">
              <a:lnSpc>
                <a:spcPct val="100000"/>
              </a:lnSpc>
              <a:buClr>
                <a:schemeClr val="accent5"/>
              </a:buClr>
              <a:buFont typeface="Arial" panose="020B0604020202020204" pitchFamily="34" charset="0"/>
              <a:buChar char="•"/>
            </a:pPr>
            <a:r>
              <a:rPr lang="nl-NL" sz="1800" dirty="0" smtClean="0">
                <a:solidFill>
                  <a:schemeClr val="bg1"/>
                </a:solidFill>
              </a:rPr>
              <a:t>Resource health</a:t>
            </a:r>
          </a:p>
          <a:p>
            <a:pPr marL="342900" indent="-342900">
              <a:lnSpc>
                <a:spcPct val="100000"/>
              </a:lnSpc>
              <a:buClr>
                <a:schemeClr val="accent5"/>
              </a:buClr>
              <a:buFont typeface="Arial" panose="020B0604020202020204" pitchFamily="34" charset="0"/>
              <a:buChar char="•"/>
            </a:pPr>
            <a:r>
              <a:rPr lang="nl-NL" sz="1800" dirty="0" err="1" smtClean="0">
                <a:solidFill>
                  <a:schemeClr val="bg1"/>
                </a:solidFill>
              </a:rPr>
              <a:t>Permissions</a:t>
            </a:r>
            <a:r>
              <a:rPr lang="nl-NL" sz="1800" dirty="0" smtClean="0">
                <a:solidFill>
                  <a:schemeClr val="bg1"/>
                </a:solidFill>
              </a:rPr>
              <a:t> </a:t>
            </a:r>
            <a:endParaRPr lang="nl-NL" sz="1800" dirty="0">
              <a:solidFill>
                <a:schemeClr val="bg1"/>
              </a:solidFill>
            </a:endParaRPr>
          </a:p>
        </p:txBody>
      </p:sp>
    </p:spTree>
    <p:extLst>
      <p:ext uri="{BB962C8B-B14F-4D97-AF65-F5344CB8AC3E}">
        <p14:creationId xmlns:p14="http://schemas.microsoft.com/office/powerpoint/2010/main" val="21753594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BD7F66F1D3844D9174EE3968BDEC33" ma:contentTypeVersion="9" ma:contentTypeDescription="Create a new document." ma:contentTypeScope="" ma:versionID="b1d9df85701dfa0851b54fb0b00c81f0">
  <xsd:schema xmlns:xsd="http://www.w3.org/2001/XMLSchema" xmlns:xs="http://www.w3.org/2001/XMLSchema" xmlns:p="http://schemas.microsoft.com/office/2006/metadata/properties" xmlns:ns2="f235a177-0eb5-4c17-9e75-4bb22370b51d" targetNamespace="http://schemas.microsoft.com/office/2006/metadata/properties" ma:root="true" ma:fieldsID="7544ddd91288a3fb26cba126f4594a51" ns2:_="">
    <xsd:import namespace="f235a177-0eb5-4c17-9e75-4bb22370b5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35a177-0eb5-4c17-9e75-4bb22370b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668799-10AE-4DA9-B531-9AAD1BEDD9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35a177-0eb5-4c17-9e75-4bb22370b5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 ds:uri="e6fad286-2139-402c-bc31-e7e0efd8c5ab"/>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Azure_PowerPoint_template_Oct18</Template>
  <TotalTime>17897</TotalTime>
  <Words>1657</Words>
  <Application>Microsoft Macintosh PowerPoint</Application>
  <PresentationFormat>Custom</PresentationFormat>
  <Paragraphs>226</Paragraphs>
  <Slides>12</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Consolas</vt:lpstr>
      <vt:lpstr>Segoe UI</vt:lpstr>
      <vt:lpstr>Segoe UI Light</vt:lpstr>
      <vt:lpstr>Segoe UI Semibold</vt:lpstr>
      <vt:lpstr>Segoe UI Semilight</vt:lpstr>
      <vt:lpstr>Wingdings</vt:lpstr>
      <vt:lpstr>WOFF Maersk Text-Light</vt:lpstr>
      <vt:lpstr>Arial</vt:lpstr>
      <vt:lpstr>Azure 1</vt:lpstr>
      <vt:lpstr>Azure 2</vt:lpstr>
      <vt:lpstr>Closing the Feedback Loop</vt:lpstr>
      <vt:lpstr>Application Insights</vt:lpstr>
      <vt:lpstr>Application Insights</vt:lpstr>
      <vt:lpstr>Monitoring Your Applications</vt:lpstr>
      <vt:lpstr>Azure Pipelines</vt:lpstr>
      <vt:lpstr>What is a Pipeline in Azure DevOps?</vt:lpstr>
      <vt:lpstr>Azure Pipelines for CI/CD</vt:lpstr>
      <vt:lpstr>Azure DevOps Deployment Job</vt:lpstr>
      <vt:lpstr>Azure DevOps Environments</vt:lpstr>
      <vt:lpstr>Checks &amp; Approvals</vt:lpstr>
      <vt:lpstr>PowerPoint Presentation</vt:lpstr>
      <vt:lpstr>Thank you.</vt:lpstr>
    </vt:vector>
  </TitlesOfParts>
  <Manager/>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Papworth, Parker (papw2831@vandals.uidaho.edu)</cp:lastModifiedBy>
  <cp:revision>182</cp:revision>
  <dcterms:created xsi:type="dcterms:W3CDTF">2019-07-22T18:07:24Z</dcterms:created>
  <dcterms:modified xsi:type="dcterms:W3CDTF">2020-12-15T22:09:39Z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0x01010081BD7F66F1D3844D9174EE3968BDEC33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